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52" r:id="rId20"/>
    <p:sldId id="347" r:id="rId21"/>
    <p:sldId id="274" r:id="rId22"/>
    <p:sldId id="275" r:id="rId23"/>
    <p:sldId id="276" r:id="rId24"/>
    <p:sldId id="277" r:id="rId25"/>
    <p:sldId id="278" r:id="rId26"/>
    <p:sldId id="34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49" r:id="rId45"/>
    <p:sldId id="296" r:id="rId46"/>
    <p:sldId id="297" r:id="rId47"/>
    <p:sldId id="298" r:id="rId48"/>
    <p:sldId id="299" r:id="rId49"/>
    <p:sldId id="300" r:id="rId50"/>
    <p:sldId id="301" r:id="rId51"/>
    <p:sldId id="302" r:id="rId52"/>
    <p:sldId id="303" r:id="rId53"/>
    <p:sldId id="304" r:id="rId54"/>
    <p:sldId id="305" r:id="rId55"/>
    <p:sldId id="340" r:id="rId56"/>
    <p:sldId id="306" r:id="rId57"/>
    <p:sldId id="307" r:id="rId58"/>
    <p:sldId id="351" r:id="rId59"/>
    <p:sldId id="346" r:id="rId60"/>
    <p:sldId id="344" r:id="rId61"/>
    <p:sldId id="308" r:id="rId62"/>
    <p:sldId id="309" r:id="rId63"/>
    <p:sldId id="350" r:id="rId64"/>
    <p:sldId id="310" r:id="rId65"/>
    <p:sldId id="311" r:id="rId66"/>
    <p:sldId id="312" r:id="rId67"/>
    <p:sldId id="345" r:id="rId68"/>
    <p:sldId id="313" r:id="rId69"/>
    <p:sldId id="341"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42" r:id="rId84"/>
    <p:sldId id="327" r:id="rId85"/>
    <p:sldId id="328" r:id="rId86"/>
    <p:sldId id="329" r:id="rId87"/>
    <p:sldId id="330" r:id="rId88"/>
    <p:sldId id="331" r:id="rId89"/>
    <p:sldId id="332" r:id="rId90"/>
    <p:sldId id="333" r:id="rId91"/>
    <p:sldId id="343" r:id="rId92"/>
    <p:sldId id="334" r:id="rId93"/>
    <p:sldId id="335" r:id="rId94"/>
    <p:sldId id="336" r:id="rId95"/>
    <p:sldId id="337"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A88AE6C-6ED7-40CC-8DE5-74D9A1E38118}" type="datetimeFigureOut">
              <a:rPr lang="en-CA" smtClean="0"/>
              <a:t>11/01/2013</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348032-F1E9-4A54-90B4-DD1408246283}" type="slidenum">
              <a:rPr lang="en-CA" smtClean="0"/>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88AE6C-6ED7-40CC-8DE5-74D9A1E38118}" type="datetimeFigureOut">
              <a:rPr lang="en-CA" smtClean="0"/>
              <a:t>11/01/2013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348032-F1E9-4A54-90B4-DD1408246283}"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5348032-F1E9-4A54-90B4-DD1408246283}" type="slidenum">
              <a:rPr lang="en-CA" smtClean="0"/>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88AE6C-6ED7-40CC-8DE5-74D9A1E38118}" type="datetimeFigureOut">
              <a:rPr lang="en-CA" smtClean="0"/>
              <a:t>11/01/2013</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A88AE6C-6ED7-40CC-8DE5-74D9A1E38118}" type="datetimeFigureOut">
              <a:rPr lang="en-CA" smtClean="0"/>
              <a:t>11/01/2013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55348032-F1E9-4A54-90B4-DD1408246283}" type="slidenum">
              <a:rPr lang="en-CA" smtClean="0"/>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9A88AE6C-6ED7-40CC-8DE5-74D9A1E38118}" type="datetimeFigureOut">
              <a:rPr lang="en-CA" smtClean="0"/>
              <a:t>11/01/2013</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348032-F1E9-4A54-90B4-DD1408246283}" type="slidenum">
              <a:rPr lang="en-CA" smtClean="0"/>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A88AE6C-6ED7-40CC-8DE5-74D9A1E38118}" type="datetimeFigureOut">
              <a:rPr lang="en-CA" smtClean="0"/>
              <a:t>11/01/2013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348032-F1E9-4A54-90B4-DD1408246283}" type="slidenum">
              <a:rPr lang="en-CA" smtClean="0"/>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A88AE6C-6ED7-40CC-8DE5-74D9A1E38118}" type="datetimeFigureOut">
              <a:rPr lang="en-CA" smtClean="0"/>
              <a:t>11/01/2013</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5348032-F1E9-4A54-90B4-DD1408246283}" type="slidenum">
              <a:rPr lang="en-CA" smtClean="0"/>
              <a:t>‹#›</a:t>
            </a:fld>
            <a:endParaRPr lang="en-C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88AE6C-6ED7-40CC-8DE5-74D9A1E38118}" type="datetimeFigureOut">
              <a:rPr lang="en-CA" smtClean="0"/>
              <a:t>11/01/2013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55348032-F1E9-4A54-90B4-DD140824628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A88AE6C-6ED7-40CC-8DE5-74D9A1E38118}" type="datetimeFigureOut">
              <a:rPr lang="en-CA" smtClean="0"/>
              <a:t>11/01/2013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5348032-F1E9-4A54-90B4-DD140824628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5348032-F1E9-4A54-90B4-DD1408246283}" type="slidenum">
              <a:rPr lang="en-CA" smtClean="0"/>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A88AE6C-6ED7-40CC-8DE5-74D9A1E38118}" type="datetimeFigureOut">
              <a:rPr lang="en-CA" smtClean="0"/>
              <a:t>11/01/2013</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5348032-F1E9-4A54-90B4-DD1408246283}" type="slidenum">
              <a:rPr lang="en-CA" smtClean="0"/>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A88AE6C-6ED7-40CC-8DE5-74D9A1E38118}" type="datetimeFigureOut">
              <a:rPr lang="en-CA" smtClean="0"/>
              <a:t>11/01/2013</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A88AE6C-6ED7-40CC-8DE5-74D9A1E38118}" type="datetimeFigureOut">
              <a:rPr lang="en-CA" smtClean="0"/>
              <a:t>11/01/2013</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5348032-F1E9-4A54-90B4-DD1408246283}" type="slidenum">
              <a:rPr lang="en-CA" smtClean="0"/>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914400"/>
            <a:ext cx="2362200" cy="66328"/>
          </a:xfrm>
        </p:spPr>
        <p:txBody>
          <a:bodyPr/>
          <a:lstStyle/>
          <a:p>
            <a:endParaRPr lang="en-CA" dirty="0"/>
          </a:p>
        </p:txBody>
      </p:sp>
      <p:sp>
        <p:nvSpPr>
          <p:cNvPr id="3" name="Text Placeholder 2"/>
          <p:cNvSpPr>
            <a:spLocks noGrp="1"/>
          </p:cNvSpPr>
          <p:nvPr>
            <p:ph type="body" idx="2"/>
          </p:nvPr>
        </p:nvSpPr>
        <p:spPr>
          <a:xfrm>
            <a:off x="107504" y="1981200"/>
            <a:ext cx="2952328" cy="4144963"/>
          </a:xfrm>
        </p:spPr>
        <p:txBody>
          <a:bodyPr>
            <a:normAutofit/>
          </a:bodyPr>
          <a:lstStyle/>
          <a:p>
            <a:r>
              <a:rPr lang="en-CA" sz="2800" dirty="0"/>
              <a:t>What is true freedom?  How does man find independence?</a:t>
            </a:r>
            <a:br>
              <a:rPr lang="en-CA" sz="2800" dirty="0"/>
            </a:br>
            <a:endParaRPr lang="en-CA" sz="2800" dirty="0"/>
          </a:p>
        </p:txBody>
      </p:sp>
      <p:sp>
        <p:nvSpPr>
          <p:cNvPr id="8" name="Content Placeholder 7"/>
          <p:cNvSpPr>
            <a:spLocks noGrp="1"/>
          </p:cNvSpPr>
          <p:nvPr>
            <p:ph sz="quarter" idx="1"/>
          </p:nvPr>
        </p:nvSpPr>
        <p:spPr/>
        <p:txBody>
          <a:bodyPr/>
          <a:lstStyle/>
          <a:p>
            <a:endParaRPr lang="en-CA"/>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336" y="1268760"/>
            <a:ext cx="6192688" cy="3816424"/>
          </a:xfrm>
          <a:prstGeom prst="rect">
            <a:avLst/>
          </a:prstGeom>
        </p:spPr>
      </p:pic>
    </p:spTree>
    <p:extLst>
      <p:ext uri="{BB962C8B-B14F-4D97-AF65-F5344CB8AC3E}">
        <p14:creationId xmlns:p14="http://schemas.microsoft.com/office/powerpoint/2010/main" val="2158316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2802632"/>
          </a:xfrm>
        </p:spPr>
        <p:txBody>
          <a:bodyPr/>
          <a:lstStyle/>
          <a:p>
            <a:r>
              <a:rPr lang="en-CA" sz="2800" dirty="0" smtClean="0"/>
              <a:t>The basis of freedom- truth.</a:t>
            </a:r>
            <a:endParaRPr lang="en-CA" sz="2800" dirty="0"/>
          </a:p>
        </p:txBody>
      </p:sp>
      <p:sp>
        <p:nvSpPr>
          <p:cNvPr id="4" name="Text Placeholder 3"/>
          <p:cNvSpPr>
            <a:spLocks noGrp="1"/>
          </p:cNvSpPr>
          <p:nvPr>
            <p:ph type="body" idx="2"/>
          </p:nvPr>
        </p:nvSpPr>
        <p:spPr>
          <a:xfrm>
            <a:off x="381000" y="5373216"/>
            <a:ext cx="2362200" cy="752947"/>
          </a:xfrm>
        </p:spPr>
        <p:txBody>
          <a:bodyPr/>
          <a:lstStyle/>
          <a:p>
            <a:endParaRPr lang="en-CA" dirty="0"/>
          </a:p>
        </p:txBody>
      </p:sp>
      <p:sp>
        <p:nvSpPr>
          <p:cNvPr id="3" name="Content Placeholder 2"/>
          <p:cNvSpPr>
            <a:spLocks noGrp="1"/>
          </p:cNvSpPr>
          <p:nvPr>
            <p:ph sz="quarter" idx="1"/>
          </p:nvPr>
        </p:nvSpPr>
        <p:spPr/>
        <p:txBody>
          <a:bodyPr>
            <a:noAutofit/>
          </a:bodyPr>
          <a:lstStyle/>
          <a:p>
            <a:r>
              <a:rPr lang="en-CA" sz="2000" dirty="0"/>
              <a:t>We, the original movement for Reform from within the SDA church, were born out of the compromise of the sixth commandment that SDA leaders made in time of war.  They chose to define the church as a material thing only</a:t>
            </a:r>
            <a:r>
              <a:rPr lang="en-CA" sz="2000" dirty="0" smtClean="0"/>
              <a:t>, (church </a:t>
            </a:r>
            <a:r>
              <a:rPr lang="en-CA" sz="2000" dirty="0"/>
              <a:t>buildings, hospitals, publishing houses, etc.) and thus sought favour from the world by urging the members into war after the threat was made that these material things would be taken away by the government if they did not comply.  If the church is only material, then the institutions and buildings must be preserved at any cost.  Those members who stood faithful to the message, refusing military service, were forcibly </a:t>
            </a:r>
            <a:r>
              <a:rPr lang="en-CA" sz="2000" dirty="0" err="1"/>
              <a:t>disfellowshiped</a:t>
            </a:r>
            <a:r>
              <a:rPr lang="en-CA" sz="2000" dirty="0"/>
              <a:t> from the only church they knew and loved.  The reason for their </a:t>
            </a:r>
            <a:r>
              <a:rPr lang="en-CA" sz="2000" dirty="0" err="1"/>
              <a:t>disfellowshipment</a:t>
            </a:r>
            <a:r>
              <a:rPr lang="en-CA" sz="2000" dirty="0"/>
              <a:t>, as given by the church, was what they called, “unchristian conduct.”</a:t>
            </a:r>
          </a:p>
          <a:p>
            <a:endParaRPr lang="en-CA" sz="2000" dirty="0"/>
          </a:p>
        </p:txBody>
      </p:sp>
    </p:spTree>
    <p:extLst>
      <p:ext uri="{BB962C8B-B14F-4D97-AF65-F5344CB8AC3E}">
        <p14:creationId xmlns:p14="http://schemas.microsoft.com/office/powerpoint/2010/main" val="338294588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sort of freedom is this?</a:t>
            </a:r>
            <a:endParaRPr lang="en-CA" dirty="0"/>
          </a:p>
        </p:txBody>
      </p:sp>
      <p:sp>
        <p:nvSpPr>
          <p:cNvPr id="3" name="Content Placeholder 2"/>
          <p:cNvSpPr>
            <a:spLocks noGrp="1"/>
          </p:cNvSpPr>
          <p:nvPr>
            <p:ph sz="quarter" idx="1"/>
          </p:nvPr>
        </p:nvSpPr>
        <p:spPr/>
        <p:txBody>
          <a:bodyPr>
            <a:normAutofit fontScale="85000" lnSpcReduction="10000"/>
          </a:bodyPr>
          <a:lstStyle/>
          <a:p>
            <a:r>
              <a:rPr lang="en-CA" dirty="0"/>
              <a:t>The original message of the SDA church against politics and war is clearly outlined in the Testimonies.  </a:t>
            </a:r>
            <a:r>
              <a:rPr lang="en-CA" dirty="0" smtClean="0"/>
              <a:t>“We </a:t>
            </a:r>
            <a:r>
              <a:rPr lang="en-CA" dirty="0"/>
              <a:t>have enlisted in the army of the Lord, and we are not to fight on the enemy's side, but on the side of Christ, where we can be a united whole, in sentiment, in action, in spirit, in fellowship. Those who are Christians indeed will be branches of the true vine, and will bear the same fruit as the vine. They will act in harmony, in Christian fellowship. They will not wear political badges, but the badge of Christ     What are we to do, then?--Let political questions alone.  .  .  Those teachers in the church or in the school who distinguish themselves by their zeal in politics, should be relieved of their work and responsibilities without delay; for the Lord will not co-operate with them</a:t>
            </a:r>
            <a:r>
              <a:rPr lang="en-CA" dirty="0" smtClean="0"/>
              <a:t>.”  GW 393 </a:t>
            </a:r>
            <a:endParaRPr lang="en-CA" dirty="0"/>
          </a:p>
        </p:txBody>
      </p:sp>
    </p:spTree>
    <p:extLst>
      <p:ext uri="{BB962C8B-B14F-4D97-AF65-F5344CB8AC3E}">
        <p14:creationId xmlns:p14="http://schemas.microsoft.com/office/powerpoint/2010/main" val="334699900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Jesus said the truth would set you free</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63688" y="1700808"/>
            <a:ext cx="5904656" cy="417646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421244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Truth=balance</a:t>
            </a:r>
            <a:endParaRPr lang="en-CA" dirty="0"/>
          </a:p>
        </p:txBody>
      </p:sp>
      <p:sp>
        <p:nvSpPr>
          <p:cNvPr id="3" name="Content Placeholder 2"/>
          <p:cNvSpPr>
            <a:spLocks noGrp="1"/>
          </p:cNvSpPr>
          <p:nvPr>
            <p:ph sz="quarter" idx="1"/>
          </p:nvPr>
        </p:nvSpPr>
        <p:spPr/>
        <p:txBody>
          <a:bodyPr>
            <a:normAutofit fontScale="92500" lnSpcReduction="10000"/>
          </a:bodyPr>
          <a:lstStyle/>
          <a:p>
            <a:r>
              <a:rPr lang="en-CA" dirty="0" smtClean="0"/>
              <a:t>“The </a:t>
            </a:r>
            <a:r>
              <a:rPr lang="en-CA" dirty="0"/>
              <a:t>tithe should not be used to pay any one for speechifying on political questions. Every teacher, minister, or leader in our ranks who is stirred with a desire to ventilate his opinions on political questions, should be converted by a belief in the truth, or give up his work….  It is a mistake for you to link your interests with any political party, to cast your vote with them or for them….God's children are to separate themselves from politics, from any alliance with unbelievers….Do not take part in political strife….Again and again Christ had been asked to decide legal and political questions; but He refused to interfere in temporal matters.”  GW 393-396   </a:t>
            </a:r>
          </a:p>
          <a:p>
            <a:endParaRPr lang="en-CA" dirty="0"/>
          </a:p>
        </p:txBody>
      </p:sp>
    </p:spTree>
    <p:extLst>
      <p:ext uri="{BB962C8B-B14F-4D97-AF65-F5344CB8AC3E}">
        <p14:creationId xmlns:p14="http://schemas.microsoft.com/office/powerpoint/2010/main" val="28845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2362200" cy="2808312"/>
          </a:xfrm>
        </p:spPr>
        <p:txBody>
          <a:bodyPr>
            <a:noAutofit/>
          </a:bodyPr>
          <a:lstStyle/>
          <a:p>
            <a:r>
              <a:rPr lang="en-CA" sz="3200" dirty="0" smtClean="0"/>
              <a:t>What if they had a war, and no one came to it?</a:t>
            </a:r>
            <a:endParaRPr lang="en-CA" sz="3200" dirty="0"/>
          </a:p>
        </p:txBody>
      </p:sp>
      <p:sp>
        <p:nvSpPr>
          <p:cNvPr id="4" name="Text Placeholder 3"/>
          <p:cNvSpPr>
            <a:spLocks noGrp="1"/>
          </p:cNvSpPr>
          <p:nvPr>
            <p:ph type="body" idx="2"/>
          </p:nvPr>
        </p:nvSpPr>
        <p:spPr>
          <a:xfrm>
            <a:off x="381000" y="6080444"/>
            <a:ext cx="2362200" cy="45719"/>
          </a:xfrm>
        </p:spPr>
        <p:txBody>
          <a:bodyPr>
            <a:normAutofit fontScale="25000" lnSpcReduction="20000"/>
          </a:bodyPr>
          <a:lstStyle/>
          <a:p>
            <a:endParaRPr lang="en-CA" dirty="0"/>
          </a:p>
        </p:txBody>
      </p:sp>
      <p:sp>
        <p:nvSpPr>
          <p:cNvPr id="3" name="Content Placeholder 2"/>
          <p:cNvSpPr>
            <a:spLocks noGrp="1"/>
          </p:cNvSpPr>
          <p:nvPr>
            <p:ph sz="quarter" idx="1"/>
          </p:nvPr>
        </p:nvSpPr>
        <p:spPr/>
        <p:txBody>
          <a:bodyPr>
            <a:normAutofit fontScale="92500" lnSpcReduction="20000"/>
          </a:bodyPr>
          <a:lstStyle/>
          <a:p>
            <a:r>
              <a:rPr lang="en-CA" dirty="0"/>
              <a:t>“I was shown that God's people, who are His peculiar treasure, cannot engage in this perplexing war, for it is opposed to every principle of their faith. In the army they cannot obey the truth and at the same time obey the requirements of their officers. There would be a continual violation of conscience. Worldly men are governed by worldly principles. They can appreciate no other. Worldly policy and public opinion comprise the principle of action that governs them and leads them to practice the form of </a:t>
            </a:r>
            <a:r>
              <a:rPr lang="en-CA" dirty="0" smtClean="0"/>
              <a:t>right-doing</a:t>
            </a:r>
            <a:r>
              <a:rPr lang="en-CA" dirty="0"/>
              <a:t>. But God's people cannot be governed by these motives. </a:t>
            </a:r>
          </a:p>
        </p:txBody>
      </p:sp>
    </p:spTree>
    <p:extLst>
      <p:ext uri="{BB962C8B-B14F-4D97-AF65-F5344CB8AC3E}">
        <p14:creationId xmlns:p14="http://schemas.microsoft.com/office/powerpoint/2010/main" val="11866307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It  </a:t>
            </a:r>
            <a:r>
              <a:rPr lang="en-CA" dirty="0"/>
              <a:t>took </a:t>
            </a:r>
            <a:r>
              <a:rPr lang="en-CA" dirty="0" smtClean="0"/>
              <a:t>true courage to follow these truths</a:t>
            </a:r>
            <a:endParaRPr lang="en-CA" dirty="0"/>
          </a:p>
        </p:txBody>
      </p:sp>
      <p:sp>
        <p:nvSpPr>
          <p:cNvPr id="3" name="Content Placeholder 2"/>
          <p:cNvSpPr>
            <a:spLocks noGrp="1"/>
          </p:cNvSpPr>
          <p:nvPr>
            <p:ph sz="quarter" idx="1"/>
          </p:nvPr>
        </p:nvSpPr>
        <p:spPr/>
        <p:txBody>
          <a:bodyPr>
            <a:normAutofit/>
          </a:bodyPr>
          <a:lstStyle/>
          <a:p>
            <a:r>
              <a:rPr lang="en-CA" dirty="0" smtClean="0"/>
              <a:t>“The </a:t>
            </a:r>
            <a:r>
              <a:rPr lang="en-CA" dirty="0"/>
              <a:t>words and commands of God, written in the soul, are spirit and life, and there is power in them to bring into subjection and enforce obedience. The ten precepts of Jehovah are the foundation of all righteous and good laws. Those who love God's commandments will conform to every good law of the land. But if the requirements of the rulers are such as conflict with the laws of God, the only question to be settled is: Shall we obey God, or man?”  {1T 361.2}  </a:t>
            </a:r>
          </a:p>
          <a:p>
            <a:endParaRPr lang="en-CA" dirty="0"/>
          </a:p>
        </p:txBody>
      </p:sp>
    </p:spTree>
    <p:extLst>
      <p:ext uri="{BB962C8B-B14F-4D97-AF65-F5344CB8AC3E}">
        <p14:creationId xmlns:p14="http://schemas.microsoft.com/office/powerpoint/2010/main" val="374132078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God, finally, is in control of everything</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95736" y="1700808"/>
            <a:ext cx="5400600" cy="4176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261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darkness deepens</a:t>
            </a:r>
            <a:endParaRPr lang="en-CA" dirty="0"/>
          </a:p>
        </p:txBody>
      </p:sp>
      <p:sp>
        <p:nvSpPr>
          <p:cNvPr id="3" name="Content Placeholder 2"/>
          <p:cNvSpPr>
            <a:spLocks noGrp="1"/>
          </p:cNvSpPr>
          <p:nvPr>
            <p:ph sz="quarter" idx="1"/>
          </p:nvPr>
        </p:nvSpPr>
        <p:spPr/>
        <p:txBody>
          <a:bodyPr>
            <a:normAutofit/>
          </a:bodyPr>
          <a:lstStyle/>
          <a:p>
            <a:r>
              <a:rPr lang="en-CA" dirty="0"/>
              <a:t>In World War II, the SDA leaders confirmed what they had begun in WW I.  In the Second World War, they openly listed with the governments as eligible for military service.  (Recent developments in Hungary show the SDA church will still </a:t>
            </a:r>
            <a:r>
              <a:rPr lang="en-CA" dirty="0" err="1"/>
              <a:t>disfellowship</a:t>
            </a:r>
            <a:r>
              <a:rPr lang="en-CA" dirty="0"/>
              <a:t> anyone who stands for the sixth commandment, whether in protesting the compromise of the church in participation in military service or protesting abortion in SDA hospitals. </a:t>
            </a:r>
            <a:r>
              <a:rPr lang="en-CA" dirty="0" smtClean="0"/>
              <a:t>)</a:t>
            </a:r>
            <a:endParaRPr lang="en-CA" dirty="0"/>
          </a:p>
        </p:txBody>
      </p:sp>
    </p:spTree>
    <p:extLst>
      <p:ext uri="{BB962C8B-B14F-4D97-AF65-F5344CB8AC3E}">
        <p14:creationId xmlns:p14="http://schemas.microsoft.com/office/powerpoint/2010/main" val="151768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3594720"/>
          </a:xfrm>
        </p:spPr>
        <p:txBody>
          <a:bodyPr/>
          <a:lstStyle/>
          <a:p>
            <a:r>
              <a:rPr lang="en-CA" sz="3200" dirty="0" smtClean="0"/>
              <a:t>What kind of freedom are we talking about here?</a:t>
            </a:r>
            <a:endParaRPr lang="en-CA" sz="3200" dirty="0"/>
          </a:p>
        </p:txBody>
      </p:sp>
      <p:sp>
        <p:nvSpPr>
          <p:cNvPr id="4" name="Text Placeholder 3"/>
          <p:cNvSpPr>
            <a:spLocks noGrp="1"/>
          </p:cNvSpPr>
          <p:nvPr>
            <p:ph type="body" idx="2"/>
          </p:nvPr>
        </p:nvSpPr>
        <p:spPr>
          <a:xfrm>
            <a:off x="381000" y="6080444"/>
            <a:ext cx="2362200" cy="45719"/>
          </a:xfrm>
        </p:spPr>
        <p:txBody>
          <a:bodyPr>
            <a:normAutofit fontScale="25000" lnSpcReduction="20000"/>
          </a:bodyPr>
          <a:lstStyle/>
          <a:p>
            <a:endParaRPr lang="en-CA" dirty="0"/>
          </a:p>
        </p:txBody>
      </p:sp>
      <p:sp>
        <p:nvSpPr>
          <p:cNvPr id="3" name="Content Placeholder 2"/>
          <p:cNvSpPr>
            <a:spLocks noGrp="1"/>
          </p:cNvSpPr>
          <p:nvPr>
            <p:ph sz="quarter" idx="1"/>
          </p:nvPr>
        </p:nvSpPr>
        <p:spPr/>
        <p:txBody>
          <a:bodyPr>
            <a:noAutofit/>
          </a:bodyPr>
          <a:lstStyle/>
          <a:p>
            <a:r>
              <a:rPr lang="en-CA" sz="2400" dirty="0"/>
              <a:t>But the SDA church, in Hungary and a number of other countries, has never bothered to apply for or receive such permission [for a religious exemption to military service].  The faults here does not lie with the suffering membership- who do not wish to bear arms, - but with a leadership who fear they might lose favor and “peace in their time” of being highly-placed Adventist church officials</a:t>
            </a:r>
            <a:r>
              <a:rPr lang="en-CA" sz="2400" dirty="0" smtClean="0"/>
              <a:t>….</a:t>
            </a:r>
            <a:endParaRPr lang="en-CA" sz="2400" dirty="0"/>
          </a:p>
        </p:txBody>
      </p:sp>
    </p:spTree>
    <p:extLst>
      <p:ext uri="{BB962C8B-B14F-4D97-AF65-F5344CB8AC3E}">
        <p14:creationId xmlns:p14="http://schemas.microsoft.com/office/powerpoint/2010/main" val="106323416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Is this freedom?</a:t>
            </a:r>
            <a:endParaRPr lang="en-CA" sz="3200" dirty="0"/>
          </a:p>
        </p:txBody>
      </p:sp>
      <p:sp>
        <p:nvSpPr>
          <p:cNvPr id="3" name="Text Placeholder 2"/>
          <p:cNvSpPr>
            <a:spLocks noGrp="1"/>
          </p:cNvSpPr>
          <p:nvPr>
            <p:ph type="body" idx="2"/>
          </p:nvPr>
        </p:nvSpPr>
        <p:spPr>
          <a:xfrm>
            <a:off x="381000" y="6080444"/>
            <a:ext cx="2362200" cy="45719"/>
          </a:xfrm>
        </p:spPr>
        <p:txBody>
          <a:bodyPr>
            <a:normAutofit fontScale="25000" lnSpcReduction="20000"/>
          </a:bodyPr>
          <a:lstStyle/>
          <a:p>
            <a:endParaRPr lang="en-CA" dirty="0"/>
          </a:p>
        </p:txBody>
      </p:sp>
      <p:sp>
        <p:nvSpPr>
          <p:cNvPr id="4" name="Content Placeholder 3"/>
          <p:cNvSpPr>
            <a:spLocks noGrp="1"/>
          </p:cNvSpPr>
          <p:nvPr>
            <p:ph sz="quarter" idx="1"/>
          </p:nvPr>
        </p:nvSpPr>
        <p:spPr/>
        <p:txBody>
          <a:bodyPr>
            <a:normAutofit fontScale="92500"/>
          </a:bodyPr>
          <a:lstStyle/>
          <a:p>
            <a:r>
              <a:rPr lang="en-CA" sz="2800" dirty="0"/>
              <a:t>and Elder Wilson added:  ‘I would like to emphasize that this [point of not bearing arms] is not a doctrine of our Church.  We do not make this a doctrine: we cannot make it a doctrine not to bear arms.  This is left up to the conscience of each young man [as to ] what position he will take in given situations.”  Taken from </a:t>
            </a:r>
            <a:r>
              <a:rPr lang="en-CA" sz="2800" i="1" dirty="0"/>
              <a:t>Hungarian Crisis Update</a:t>
            </a:r>
            <a:r>
              <a:rPr lang="en-CA" sz="2800" dirty="0"/>
              <a:t>, Nov. 15, 1984, published by Pilgrim’s Rest, Beersheba Springs, Tn., 37305</a:t>
            </a:r>
          </a:p>
          <a:p>
            <a:endParaRPr lang="en-CA" sz="2800" dirty="0"/>
          </a:p>
          <a:p>
            <a:endParaRPr lang="en-CA" dirty="0"/>
          </a:p>
        </p:txBody>
      </p:sp>
    </p:spTree>
    <p:extLst>
      <p:ext uri="{BB962C8B-B14F-4D97-AF65-F5344CB8AC3E}">
        <p14:creationId xmlns:p14="http://schemas.microsoft.com/office/powerpoint/2010/main" val="295698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1752" y="1268760"/>
            <a:ext cx="4040188" cy="300959"/>
          </a:xfrm>
        </p:spPr>
        <p:txBody>
          <a:bodyPr/>
          <a:lstStyle/>
          <a:p>
            <a:endParaRPr lang="en-CA" dirty="0"/>
          </a:p>
        </p:txBody>
      </p:sp>
      <p:sp>
        <p:nvSpPr>
          <p:cNvPr id="5" name="Text Placeholder 4"/>
          <p:cNvSpPr>
            <a:spLocks noGrp="1"/>
          </p:cNvSpPr>
          <p:nvPr>
            <p:ph type="body" sz="half" idx="3"/>
          </p:nvPr>
        </p:nvSpPr>
        <p:spPr>
          <a:xfrm>
            <a:off x="4791330" y="1340768"/>
            <a:ext cx="4041775" cy="45719"/>
          </a:xfrm>
        </p:spPr>
        <p:txBody>
          <a:bodyPr/>
          <a:lstStyle/>
          <a:p>
            <a:endParaRPr lang="en-CA" dirty="0"/>
          </a:p>
        </p:txBody>
      </p:sp>
      <p:sp>
        <p:nvSpPr>
          <p:cNvPr id="3" name="Content Placeholder 2"/>
          <p:cNvSpPr>
            <a:spLocks noGrp="1"/>
          </p:cNvSpPr>
          <p:nvPr>
            <p:ph sz="quarter" idx="2"/>
          </p:nvPr>
        </p:nvSpPr>
        <p:spPr>
          <a:xfrm>
            <a:off x="301752" y="1556792"/>
            <a:ext cx="4041648" cy="4732995"/>
          </a:xfrm>
        </p:spPr>
        <p:txBody>
          <a:bodyPr>
            <a:noAutofit/>
          </a:bodyPr>
          <a:lstStyle/>
          <a:p>
            <a:r>
              <a:rPr lang="en-CA" sz="1800" dirty="0"/>
              <a:t>A few years ago, faithful SDA members in Iowa, Illinois and Indiana called for a symposium of “independent ministries,” “Hope International, Prophecy </a:t>
            </a:r>
            <a:r>
              <a:rPr lang="en-CA" sz="1800" dirty="0" smtClean="0"/>
              <a:t>Countdown</a:t>
            </a:r>
            <a:r>
              <a:rPr lang="en-CA" sz="1800" dirty="0"/>
              <a:t>, Light Bearer, and Watchman, what of the night”, as well as others were invited to discuss their mission, messages and goals.  They wanted (in the face of the increasing Adventist apostasy) to gain some direction, cohesion, and unity for the advancement of present </a:t>
            </a:r>
            <a:r>
              <a:rPr lang="en-CA" sz="1800" dirty="0" smtClean="0"/>
              <a:t>truth </a:t>
            </a:r>
            <a:r>
              <a:rPr lang="en-CA" sz="1800" dirty="0"/>
              <a:t>in our time.  </a:t>
            </a:r>
          </a:p>
        </p:txBody>
      </p:sp>
      <p:sp>
        <p:nvSpPr>
          <p:cNvPr id="6" name="Content Placeholder 5"/>
          <p:cNvSpPr>
            <a:spLocks noGrp="1"/>
          </p:cNvSpPr>
          <p:nvPr>
            <p:ph sz="quarter" idx="4"/>
          </p:nvPr>
        </p:nvSpPr>
        <p:spPr>
          <a:xfrm>
            <a:off x="4800600" y="1556792"/>
            <a:ext cx="4038600" cy="4736783"/>
          </a:xfrm>
        </p:spPr>
        <p:txBody>
          <a:bodyPr>
            <a:normAutofit fontScale="77500" lnSpcReduction="20000"/>
          </a:bodyPr>
          <a:lstStyle/>
          <a:p>
            <a:r>
              <a:rPr lang="en-CA" sz="2800" dirty="0"/>
              <a:t>I’m sure that the several hundred believers represented from those three states thought this symposium very important because everyone who professes to love the cause of God will certainly want to be where earnest plans are being laid for its advancement.  Of all those invited, however, only William </a:t>
            </a:r>
            <a:r>
              <a:rPr lang="en-CA" sz="2800" dirty="0" err="1"/>
              <a:t>Grothier</a:t>
            </a:r>
            <a:r>
              <a:rPr lang="en-CA" sz="2800" dirty="0"/>
              <a:t>, of “Watchman, what of the night”, deigned to attend. </a:t>
            </a:r>
          </a:p>
          <a:p>
            <a:endParaRPr lang="en-CA" dirty="0"/>
          </a:p>
        </p:txBody>
      </p:sp>
      <p:sp>
        <p:nvSpPr>
          <p:cNvPr id="2" name="Title 1"/>
          <p:cNvSpPr>
            <a:spLocks noGrp="1"/>
          </p:cNvSpPr>
          <p:nvPr>
            <p:ph type="title"/>
          </p:nvPr>
        </p:nvSpPr>
        <p:spPr/>
        <p:txBody>
          <a:bodyPr>
            <a:normAutofit/>
          </a:bodyPr>
          <a:lstStyle/>
          <a:p>
            <a:r>
              <a:rPr lang="en-CA" dirty="0" smtClean="0"/>
              <a:t>What about SDA “independent ministries”</a:t>
            </a:r>
            <a:endParaRPr lang="en-CA" dirty="0"/>
          </a:p>
        </p:txBody>
      </p:sp>
    </p:spTree>
    <p:extLst>
      <p:ext uri="{BB962C8B-B14F-4D97-AF65-F5344CB8AC3E}">
        <p14:creationId xmlns:p14="http://schemas.microsoft.com/office/powerpoint/2010/main" val="34295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CA" dirty="0" smtClean="0"/>
              <a:t>Losing the approval of God- to win the approval of man?</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7704" y="2204864"/>
            <a:ext cx="5184576" cy="3312368"/>
          </a:xfrm>
        </p:spPr>
      </p:pic>
    </p:spTree>
    <p:extLst>
      <p:ext uri="{BB962C8B-B14F-4D97-AF65-F5344CB8AC3E}">
        <p14:creationId xmlns:p14="http://schemas.microsoft.com/office/powerpoint/2010/main" val="762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CA" dirty="0" smtClean="0"/>
              <a:t>It takes faith to have courage</a:t>
            </a:r>
            <a:endParaRPr lang="en-CA" dirty="0"/>
          </a:p>
        </p:txBody>
      </p:sp>
      <p:sp>
        <p:nvSpPr>
          <p:cNvPr id="3" name="Content Placeholder 2"/>
          <p:cNvSpPr>
            <a:spLocks noGrp="1"/>
          </p:cNvSpPr>
          <p:nvPr>
            <p:ph sz="quarter" idx="1"/>
          </p:nvPr>
        </p:nvSpPr>
        <p:spPr>
          <a:xfrm>
            <a:off x="457200" y="1196752"/>
            <a:ext cx="8229600" cy="4929411"/>
          </a:xfrm>
        </p:spPr>
        <p:txBody>
          <a:bodyPr>
            <a:noAutofit/>
          </a:bodyPr>
          <a:lstStyle/>
          <a:p>
            <a:r>
              <a:rPr lang="en-CA" sz="2400" dirty="0"/>
              <a:t>In World War II, brethren from the Reform Church suffered persecution at the hands of the governments and sometimes were even betrayed into those hands by their former brethren in the SDA church.</a:t>
            </a:r>
          </a:p>
          <a:p>
            <a:r>
              <a:rPr lang="en-CA" sz="2400" dirty="0"/>
              <a:t>All this has been foretold by the Spirit of Prophecy.  God’s Messenger saw a great Reformation and Revival going forward.  This was to happen in conjunction with the great test of war.  “….The time is nearing when the great crisis in the history of the world will have come, when every movement in the government of God will be watched with intense interest and inexpressible apprehension. In quick succession the judgments of God will follow one another--fire and flood and earthquake, with war and bloodshed.   Oh, that the people might know the time of their visitation!”  {9T 97.1}  </a:t>
            </a:r>
          </a:p>
          <a:p>
            <a:endParaRPr lang="en-CA" sz="2400" dirty="0"/>
          </a:p>
        </p:txBody>
      </p:sp>
    </p:spTree>
    <p:extLst>
      <p:ext uri="{BB962C8B-B14F-4D97-AF65-F5344CB8AC3E}">
        <p14:creationId xmlns:p14="http://schemas.microsoft.com/office/powerpoint/2010/main" val="2965204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3522712"/>
          </a:xfrm>
        </p:spPr>
        <p:txBody>
          <a:bodyPr/>
          <a:lstStyle/>
          <a:p>
            <a:r>
              <a:rPr lang="en-CA" sz="2800" dirty="0" smtClean="0"/>
              <a:t>All this has been prophesied</a:t>
            </a:r>
            <a:endParaRPr lang="en-CA" sz="2800" dirty="0"/>
          </a:p>
        </p:txBody>
      </p:sp>
      <p:sp>
        <p:nvSpPr>
          <p:cNvPr id="4" name="Text Placeholder 3"/>
          <p:cNvSpPr>
            <a:spLocks noGrp="1"/>
          </p:cNvSpPr>
          <p:nvPr>
            <p:ph type="body" idx="2"/>
          </p:nvPr>
        </p:nvSpPr>
        <p:spPr>
          <a:xfrm>
            <a:off x="381000" y="5949280"/>
            <a:ext cx="2362200" cy="176883"/>
          </a:xfrm>
        </p:spPr>
        <p:txBody>
          <a:bodyPr>
            <a:normAutofit fontScale="40000" lnSpcReduction="20000"/>
          </a:bodyPr>
          <a:lstStyle/>
          <a:p>
            <a:endParaRPr lang="en-CA" dirty="0"/>
          </a:p>
        </p:txBody>
      </p:sp>
      <p:sp>
        <p:nvSpPr>
          <p:cNvPr id="3" name="Content Placeholder 2"/>
          <p:cNvSpPr>
            <a:spLocks noGrp="1"/>
          </p:cNvSpPr>
          <p:nvPr>
            <p:ph sz="quarter" idx="1"/>
          </p:nvPr>
        </p:nvSpPr>
        <p:spPr/>
        <p:txBody>
          <a:bodyPr>
            <a:normAutofit fontScale="92500" lnSpcReduction="10000"/>
          </a:bodyPr>
          <a:lstStyle/>
          <a:p>
            <a:r>
              <a:rPr lang="en-CA" dirty="0"/>
              <a:t>“AGAIN, IN THE YEAR 1904, THE PREDICTION WAS MADE, "Soon grievous troubles will arise among the nations, troubles that will not cease until Jesus comes. . . . The judgments of God are in the land. The wars and rumors of wars, the destruction by fire and flood, say clearly that the time of trouble, which is to increase until the end, is very near at hand. We have no time to lose. The world is stirred with the spirit of war</a:t>
            </a:r>
            <a:r>
              <a:rPr lang="en-CA" i="1" dirty="0"/>
              <a:t>."  </a:t>
            </a:r>
            <a:r>
              <a:rPr lang="en-CA" i="1" dirty="0" smtClean="0"/>
              <a:t>The time and the work, SDA pub. 1920  </a:t>
            </a:r>
            <a:endParaRPr lang="en-CA" i="1" dirty="0"/>
          </a:p>
          <a:p>
            <a:endParaRPr lang="en-CA" dirty="0"/>
          </a:p>
        </p:txBody>
      </p:sp>
    </p:spTree>
    <p:extLst>
      <p:ext uri="{BB962C8B-B14F-4D97-AF65-F5344CB8AC3E}">
        <p14:creationId xmlns:p14="http://schemas.microsoft.com/office/powerpoint/2010/main" val="151005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calls became more and more strident</a:t>
            </a:r>
            <a:endParaRPr lang="en-CA" dirty="0"/>
          </a:p>
        </p:txBody>
      </p:sp>
      <p:sp>
        <p:nvSpPr>
          <p:cNvPr id="3" name="Content Placeholder 2"/>
          <p:cNvSpPr>
            <a:spLocks noGrp="1"/>
          </p:cNvSpPr>
          <p:nvPr>
            <p:ph sz="quarter" idx="1"/>
          </p:nvPr>
        </p:nvSpPr>
        <p:spPr/>
        <p:txBody>
          <a:bodyPr>
            <a:normAutofit fontScale="92500" lnSpcReduction="10000"/>
          </a:bodyPr>
          <a:lstStyle/>
          <a:p>
            <a:r>
              <a:rPr lang="en-CA" dirty="0"/>
              <a:t> “ FIVE YEARS LATER, OR IN THE YEAR 1909, SHE SOLEMNLY CHARGED THE REPRESENTATIVES AT THE GENERAL CONFERENCE ASSEMBLY TO PREPARE THEIR HEARTS FOR THE TERRIBLE SCENES OF STRIFE AND OPPRESSION BEYOND ANYTHING THEY HAD CONCEIVED OF, SOON TO BE WITNESSED AMONG THE NATIONS OF THE EARTH. SHE SAID, </a:t>
            </a:r>
            <a:r>
              <a:rPr lang="en-CA" dirty="0" smtClean="0"/>
              <a:t>‘Very </a:t>
            </a:r>
            <a:r>
              <a:rPr lang="en-CA" dirty="0"/>
              <a:t>soon the strife and oppression of foreign nations will break forth with an intensity that you do not now anticipate</a:t>
            </a:r>
            <a:r>
              <a:rPr lang="en-CA" dirty="0" smtClean="0"/>
              <a:t>.’ </a:t>
            </a:r>
            <a:r>
              <a:rPr lang="en-CA" dirty="0"/>
              <a:t>FIVE YEARS AFTER THIS PREDICTION WAS MADE, THE GREAT WORLD WAR WAS PRECIPITATED</a:t>
            </a:r>
            <a:r>
              <a:rPr lang="en-CA" dirty="0" smtClean="0"/>
              <a:t>.”  Ibid.  </a:t>
            </a:r>
            <a:endParaRPr lang="en-CA" dirty="0"/>
          </a:p>
        </p:txBody>
      </p:sp>
    </p:spTree>
    <p:extLst>
      <p:ext uri="{BB962C8B-B14F-4D97-AF65-F5344CB8AC3E}">
        <p14:creationId xmlns:p14="http://schemas.microsoft.com/office/powerpoint/2010/main" val="220234518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CA" dirty="0" smtClean="0"/>
              <a:t>The true church has always had to suffer persecution</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11760" y="1600200"/>
            <a:ext cx="4032448" cy="452596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9444255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Missionary work is hard in time of war</a:t>
            </a:r>
            <a:endParaRPr lang="en-CA" dirty="0"/>
          </a:p>
        </p:txBody>
      </p:sp>
      <p:sp>
        <p:nvSpPr>
          <p:cNvPr id="3" name="Content Placeholder 2"/>
          <p:cNvSpPr>
            <a:spLocks noGrp="1"/>
          </p:cNvSpPr>
          <p:nvPr>
            <p:ph sz="quarter" idx="1"/>
          </p:nvPr>
        </p:nvSpPr>
        <p:spPr/>
        <p:txBody>
          <a:bodyPr>
            <a:normAutofit lnSpcReduction="10000"/>
          </a:bodyPr>
          <a:lstStyle/>
          <a:p>
            <a:r>
              <a:rPr lang="en-CA" dirty="0"/>
              <a:t> “IN REFERRING TO THIS SAME TIME, WE WERE TOLD, "The passage from place to place to spread the truth will soon be hedged with dangers on the right hand and on the left. Everything will be placed to obstruct our way, so we shall not be able to do that which is possible now." THEN FOLLOWED THE ADMONITION, "We must look our work fairly in the face, and advance as fast as possible in aggressive warfare. . . . We have warnings now which we may give, a work now which we may do, but soon it will be more difficult than we can imagine." --"Special Testimonies to Ministers," p. 64.  {PH120 12.2}  </a:t>
            </a:r>
          </a:p>
        </p:txBody>
      </p:sp>
    </p:spTree>
    <p:extLst>
      <p:ext uri="{BB962C8B-B14F-4D97-AF65-F5344CB8AC3E}">
        <p14:creationId xmlns:p14="http://schemas.microsoft.com/office/powerpoint/2010/main" val="2927533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lnSpcReduction="10000"/>
          </a:bodyPr>
          <a:lstStyle/>
          <a:p>
            <a:r>
              <a:rPr lang="en-CA" dirty="0" smtClean="0"/>
              <a:t>For those who are being reached</a:t>
            </a:r>
            <a:endParaRPr lang="en-CA" dirty="0"/>
          </a:p>
        </p:txBody>
      </p:sp>
      <p:sp>
        <p:nvSpPr>
          <p:cNvPr id="7" name="Text Placeholder 6"/>
          <p:cNvSpPr>
            <a:spLocks noGrp="1"/>
          </p:cNvSpPr>
          <p:nvPr>
            <p:ph type="body" sz="half" idx="3"/>
          </p:nvPr>
        </p:nvSpPr>
        <p:spPr/>
        <p:txBody>
          <a:bodyPr/>
          <a:lstStyle/>
          <a:p>
            <a:r>
              <a:rPr lang="en-CA" dirty="0" smtClean="0"/>
              <a:t>For those who are witnessing</a:t>
            </a:r>
            <a:endParaRPr lang="en-CA" dirty="0"/>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83568" y="2420888"/>
            <a:ext cx="3384376" cy="3528392"/>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88024" y="2420888"/>
            <a:ext cx="3744416" cy="3528392"/>
          </a:xfrm>
        </p:spPr>
      </p:pic>
      <p:sp>
        <p:nvSpPr>
          <p:cNvPr id="4" name="Title 3"/>
          <p:cNvSpPr>
            <a:spLocks noGrp="1"/>
          </p:cNvSpPr>
          <p:nvPr>
            <p:ph type="title"/>
          </p:nvPr>
        </p:nvSpPr>
        <p:spPr/>
        <p:txBody>
          <a:bodyPr>
            <a:normAutofit/>
          </a:bodyPr>
          <a:lstStyle/>
          <a:p>
            <a:r>
              <a:rPr lang="en-CA" dirty="0" smtClean="0"/>
              <a:t>Missionary work is hard in time of war</a:t>
            </a:r>
            <a:endParaRPr lang="en-CA" dirty="0"/>
          </a:p>
        </p:txBody>
      </p:sp>
    </p:spTree>
    <p:extLst>
      <p:ext uri="{BB962C8B-B14F-4D97-AF65-F5344CB8AC3E}">
        <p14:creationId xmlns:p14="http://schemas.microsoft.com/office/powerpoint/2010/main" val="92362502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432"/>
            <a:ext cx="8229600" cy="1512168"/>
          </a:xfrm>
        </p:spPr>
        <p:txBody>
          <a:bodyPr>
            <a:normAutofit/>
          </a:bodyPr>
          <a:lstStyle/>
          <a:p>
            <a:r>
              <a:rPr lang="en-CA" dirty="0" smtClean="0"/>
              <a:t>The warnings that worldly conformity has silenced</a:t>
            </a:r>
            <a:endParaRPr lang="en-CA" dirty="0"/>
          </a:p>
        </p:txBody>
      </p:sp>
      <p:sp>
        <p:nvSpPr>
          <p:cNvPr id="3" name="Content Placeholder 2"/>
          <p:cNvSpPr>
            <a:spLocks noGrp="1"/>
          </p:cNvSpPr>
          <p:nvPr>
            <p:ph sz="quarter" idx="1"/>
          </p:nvPr>
        </p:nvSpPr>
        <p:spPr>
          <a:xfrm>
            <a:off x="457200" y="1412776"/>
            <a:ext cx="8229600" cy="4713387"/>
          </a:xfrm>
        </p:spPr>
        <p:txBody>
          <a:bodyPr>
            <a:normAutofit fontScale="92500" lnSpcReduction="20000"/>
          </a:bodyPr>
          <a:lstStyle/>
          <a:p>
            <a:r>
              <a:rPr lang="en-CA" dirty="0"/>
              <a:t> "The work which the church has failed to do in a time of peace and prosperity, </a:t>
            </a:r>
            <a:r>
              <a:rPr lang="en-CA" dirty="0" smtClean="0"/>
              <a:t>she </a:t>
            </a:r>
            <a:r>
              <a:rPr lang="en-CA" dirty="0"/>
              <a:t>will have to do in a terrible crisis, under most discouraging, forbidding circumstances. </a:t>
            </a:r>
            <a:r>
              <a:rPr lang="en-CA" i="1" u="sng" dirty="0"/>
              <a:t>The warnings that worldly conformity has silenced or withheld</a:t>
            </a:r>
            <a:r>
              <a:rPr lang="en-CA" dirty="0"/>
              <a:t>, must be given under the fiercest opposition from enemies of the faith. . . . The members of the church will individually be tested and proved. They will be placed in circumstances where they will be forced to bear witness for the truth."--"Testimonies for the Church," Vol. V, page 463.  </a:t>
            </a:r>
            <a:r>
              <a:rPr lang="en-CA" dirty="0" smtClean="0"/>
              <a:t>  </a:t>
            </a:r>
            <a:endParaRPr lang="en-CA" dirty="0"/>
          </a:p>
          <a:p>
            <a:r>
              <a:rPr lang="en-CA" dirty="0"/>
              <a:t>     "A trial is before the young which they have not anticipated. They are to be brought into most distressing perplexity. The genuineness of their faith is to be proved."--Id. Vol. I, page 269.  </a:t>
            </a:r>
            <a:r>
              <a:rPr lang="en-CA" dirty="0" smtClean="0"/>
              <a:t> </a:t>
            </a:r>
            <a:endParaRPr lang="en-CA" dirty="0"/>
          </a:p>
        </p:txBody>
      </p:sp>
    </p:spTree>
    <p:extLst>
      <p:ext uri="{BB962C8B-B14F-4D97-AF65-F5344CB8AC3E}">
        <p14:creationId xmlns:p14="http://schemas.microsoft.com/office/powerpoint/2010/main" val="284990841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CA" dirty="0" smtClean="0"/>
              <a:t>A prophecy of reformation</a:t>
            </a:r>
            <a:endParaRPr lang="en-CA" dirty="0"/>
          </a:p>
        </p:txBody>
      </p:sp>
      <p:sp>
        <p:nvSpPr>
          <p:cNvPr id="3" name="Content Placeholder 2"/>
          <p:cNvSpPr>
            <a:spLocks noGrp="1"/>
          </p:cNvSpPr>
          <p:nvPr>
            <p:ph sz="quarter" idx="1"/>
          </p:nvPr>
        </p:nvSpPr>
        <p:spPr>
          <a:xfrm>
            <a:off x="457200" y="1484784"/>
            <a:ext cx="8229600" cy="5112568"/>
          </a:xfrm>
        </p:spPr>
        <p:txBody>
          <a:bodyPr>
            <a:normAutofit fontScale="62500" lnSpcReduction="20000"/>
          </a:bodyPr>
          <a:lstStyle/>
          <a:p>
            <a:r>
              <a:rPr lang="en-CA" dirty="0"/>
              <a:t> </a:t>
            </a:r>
            <a:r>
              <a:rPr lang="en-CA" sz="3500" dirty="0"/>
              <a:t>“WHILE THESE CALAMITIES WERE WITNESSED AMONG THE NATIONS OF THE EARTH, ANOTHER SCENE WAS PRESENTED--A GREAT REFORMATORY MOVEMENT AMONG GOD'S PEOPLE. SHE SAID, "I have been deeply impressed by the scenes that have recently passed before me in the night season. There seemed to be a great movement--a work of revival--going forward in many places. Our people were moving into line, responding to God's call. God calls upon those who are willing to be controlled by the Holy Spirit to lead out in a work of thorough reformation. I see a crisis before us, and the Lord calls for his laborers to come into line. Every soul should now stand in a position of deeper, truer consecration to God than during the years that have passed. Do not the Scriptures call for a more pure and holy work than we have yet seen?"--"General Conference Bulletin," May 19, 1913.  </a:t>
            </a:r>
          </a:p>
        </p:txBody>
      </p:sp>
    </p:spTree>
    <p:extLst>
      <p:ext uri="{BB962C8B-B14F-4D97-AF65-F5344CB8AC3E}">
        <p14:creationId xmlns:p14="http://schemas.microsoft.com/office/powerpoint/2010/main" val="30528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There are more addictions  than to drugs</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9592" y="2276872"/>
            <a:ext cx="7200800" cy="25922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90293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What spirit is behind this independence?</a:t>
            </a:r>
            <a:endParaRPr lang="en-CA" dirty="0"/>
          </a:p>
        </p:txBody>
      </p:sp>
      <p:sp>
        <p:nvSpPr>
          <p:cNvPr id="3" name="Content Placeholder 2"/>
          <p:cNvSpPr>
            <a:spLocks noGrp="1"/>
          </p:cNvSpPr>
          <p:nvPr>
            <p:ph sz="quarter" idx="1"/>
          </p:nvPr>
        </p:nvSpPr>
        <p:spPr/>
        <p:txBody>
          <a:bodyPr/>
          <a:lstStyle/>
          <a:p>
            <a:r>
              <a:rPr lang="en-CA" dirty="0"/>
              <a:t>As the symposium went forward it gradually became public knowledge that the various leaders and administrators of these “independent ministries’ would not come unless their expenses were totally paid, or be assured of many faithful tithe-paying converts- or they just couldn’t be bothered to respond to the invitation.</a:t>
            </a:r>
          </a:p>
          <a:p>
            <a:endParaRPr lang="en-CA" dirty="0"/>
          </a:p>
        </p:txBody>
      </p:sp>
    </p:spTree>
    <p:extLst>
      <p:ext uri="{BB962C8B-B14F-4D97-AF65-F5344CB8AC3E}">
        <p14:creationId xmlns:p14="http://schemas.microsoft.com/office/powerpoint/2010/main" val="183478067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Addiction to error?  Pride?  Fear?</a:t>
            </a:r>
            <a:endParaRPr lang="en-CA" dirty="0"/>
          </a:p>
        </p:txBody>
      </p:sp>
      <p:sp>
        <p:nvSpPr>
          <p:cNvPr id="3" name="Content Placeholder 2"/>
          <p:cNvSpPr>
            <a:spLocks noGrp="1"/>
          </p:cNvSpPr>
          <p:nvPr>
            <p:ph sz="quarter" idx="1"/>
          </p:nvPr>
        </p:nvSpPr>
        <p:spPr/>
        <p:txBody>
          <a:bodyPr>
            <a:normAutofit/>
          </a:bodyPr>
          <a:lstStyle/>
          <a:p>
            <a:r>
              <a:rPr lang="en-CA" dirty="0"/>
              <a:t>“No line of truth that has made the Seventh-day Adventist people what they are, is to be weakened. We have the old landmarks of truth, experience, and duty, and we are to stand firmly in defense of our principles, in full view of the world.--Testimonies, Vol. 6, p. 17.   God's people will not endure the test unless there is a revival and a reformation.  Vol. 7, 285  Unless there is a decided reformation among the people of God, He will turn His face from them.  {8T 146.1}  </a:t>
            </a:r>
          </a:p>
          <a:p>
            <a:endParaRPr lang="en-CA" dirty="0"/>
          </a:p>
        </p:txBody>
      </p:sp>
    </p:spTree>
    <p:extLst>
      <p:ext uri="{BB962C8B-B14F-4D97-AF65-F5344CB8AC3E}">
        <p14:creationId xmlns:p14="http://schemas.microsoft.com/office/powerpoint/2010/main" val="22278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2874640"/>
          </a:xfrm>
        </p:spPr>
        <p:txBody>
          <a:bodyPr>
            <a:normAutofit/>
          </a:bodyPr>
          <a:lstStyle/>
          <a:p>
            <a:r>
              <a:rPr lang="en-CA" sz="2400" dirty="0" smtClean="0"/>
              <a:t>Revival and Reformation- related.</a:t>
            </a:r>
            <a:endParaRPr lang="en-CA" sz="2400" dirty="0"/>
          </a:p>
        </p:txBody>
      </p:sp>
      <p:sp>
        <p:nvSpPr>
          <p:cNvPr id="3" name="Text Placeholder 2"/>
          <p:cNvSpPr>
            <a:spLocks noGrp="1"/>
          </p:cNvSpPr>
          <p:nvPr>
            <p:ph type="body" idx="2"/>
          </p:nvPr>
        </p:nvSpPr>
        <p:spPr>
          <a:xfrm>
            <a:off x="381000" y="6021288"/>
            <a:ext cx="2362200" cy="104875"/>
          </a:xfrm>
        </p:spPr>
        <p:txBody>
          <a:bodyPr>
            <a:normAutofit fontScale="25000" lnSpcReduction="20000"/>
          </a:bodyPr>
          <a:lstStyle/>
          <a:p>
            <a:endParaRPr lang="en-CA" dirty="0"/>
          </a:p>
        </p:txBody>
      </p:sp>
      <p:sp>
        <p:nvSpPr>
          <p:cNvPr id="5" name="Content Placeholder 4"/>
          <p:cNvSpPr>
            <a:spLocks noGrp="1"/>
          </p:cNvSpPr>
          <p:nvPr>
            <p:ph sz="quarter" idx="1"/>
          </p:nvPr>
        </p:nvSpPr>
        <p:spPr/>
        <p:txBody>
          <a:bodyPr>
            <a:normAutofit fontScale="62500" lnSpcReduction="20000"/>
          </a:bodyPr>
          <a:lstStyle/>
          <a:p>
            <a:r>
              <a:rPr lang="en-CA" sz="3800" dirty="0"/>
              <a:t>“A revival and a reformation must take place under the ministration of the Holy Spirit. Revival and reformation are two different things. Revival signifies a renewal of spiritual life, a quickening of the powers of mind and heart, a resurrection from the spiritual death. Reformation signifies a reorganization, a change in ideas and theories, habits and practices. Reformation will not bring forth the good fruit of righteousness unless it is connected with the revival of the Spirit. Revival and reformation are to do their appointed work, and in doing this work they must blend.-- Review and Herald, Feb. 25, 1902.  {</a:t>
            </a:r>
            <a:r>
              <a:rPr lang="en-CA" sz="3800" dirty="0" err="1"/>
              <a:t>ChS</a:t>
            </a:r>
            <a:r>
              <a:rPr lang="en-CA" sz="3800" dirty="0"/>
              <a:t> 42.2}  </a:t>
            </a:r>
          </a:p>
          <a:p>
            <a:endParaRPr lang="en-CA" dirty="0"/>
          </a:p>
        </p:txBody>
      </p:sp>
    </p:spTree>
    <p:extLst>
      <p:ext uri="{BB962C8B-B14F-4D97-AF65-F5344CB8AC3E}">
        <p14:creationId xmlns:p14="http://schemas.microsoft.com/office/powerpoint/2010/main" val="22643517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CA" dirty="0" smtClean="0"/>
              <a:t>How do independents relate to revival and reformation?</a:t>
            </a:r>
            <a:endParaRPr lang="en-CA" dirty="0"/>
          </a:p>
        </p:txBody>
      </p:sp>
      <p:sp>
        <p:nvSpPr>
          <p:cNvPr id="3" name="Content Placeholder 2"/>
          <p:cNvSpPr>
            <a:spLocks noGrp="1"/>
          </p:cNvSpPr>
          <p:nvPr>
            <p:ph sz="quarter" idx="1"/>
          </p:nvPr>
        </p:nvSpPr>
        <p:spPr>
          <a:xfrm>
            <a:off x="457200" y="1340768"/>
            <a:ext cx="8229600" cy="4785395"/>
          </a:xfrm>
        </p:spPr>
        <p:txBody>
          <a:bodyPr>
            <a:normAutofit/>
          </a:bodyPr>
          <a:lstStyle/>
          <a:p>
            <a:r>
              <a:rPr lang="en-CA" dirty="0"/>
              <a:t>With this historical and doctrinal backdrop in place, let’s proceed to the “independent ministry” position towards the SDA Reform </a:t>
            </a:r>
            <a:r>
              <a:rPr lang="en-CA" dirty="0" smtClean="0"/>
              <a:t>Movement </a:t>
            </a:r>
            <a:r>
              <a:rPr lang="en-CA" dirty="0"/>
              <a:t>in general.  We are criticized severely by the independent </a:t>
            </a:r>
            <a:r>
              <a:rPr lang="en-CA" dirty="0" smtClean="0"/>
              <a:t>ministries </a:t>
            </a:r>
            <a:r>
              <a:rPr lang="en-CA" dirty="0"/>
              <a:t>for calling  the SDA church, Babylon.  First, let’s define the term, “church” from Inspiration and then we can have a better idea as to who is Babylon and who is not.</a:t>
            </a:r>
          </a:p>
          <a:p>
            <a:endParaRPr lang="en-CA" dirty="0"/>
          </a:p>
        </p:txBody>
      </p:sp>
    </p:spTree>
    <p:extLst>
      <p:ext uri="{BB962C8B-B14F-4D97-AF65-F5344CB8AC3E}">
        <p14:creationId xmlns:p14="http://schemas.microsoft.com/office/powerpoint/2010/main" val="4076677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CA" dirty="0" smtClean="0"/>
              <a:t>At first, the pathway of error is very close to the path of truth</a:t>
            </a:r>
            <a:endParaRPr lang="en-CA"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41122" y="1552113"/>
            <a:ext cx="6625244" cy="4522124"/>
          </a:xfrm>
          <a:prstGeom prst="rect">
            <a:avLst/>
          </a:prstGeom>
          <a:ln>
            <a:noFill/>
          </a:ln>
          <a:effectLst>
            <a:softEdge rad="112500"/>
          </a:effectLst>
        </p:spPr>
      </p:pic>
    </p:spTree>
    <p:extLst>
      <p:ext uri="{BB962C8B-B14F-4D97-AF65-F5344CB8AC3E}">
        <p14:creationId xmlns:p14="http://schemas.microsoft.com/office/powerpoint/2010/main" val="2584624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 church is precious in His sight</a:t>
            </a:r>
            <a:endParaRPr lang="en-CA" dirty="0"/>
          </a:p>
        </p:txBody>
      </p:sp>
      <p:sp>
        <p:nvSpPr>
          <p:cNvPr id="3" name="Content Placeholder 2"/>
          <p:cNvSpPr>
            <a:spLocks noGrp="1"/>
          </p:cNvSpPr>
          <p:nvPr>
            <p:ph sz="quarter" idx="1"/>
          </p:nvPr>
        </p:nvSpPr>
        <p:spPr/>
        <p:txBody>
          <a:bodyPr>
            <a:normAutofit fontScale="85000" lnSpcReduction="10000"/>
          </a:bodyPr>
          <a:lstStyle/>
          <a:p>
            <a:r>
              <a:rPr lang="en-CA" dirty="0"/>
              <a:t>“The church is God's fortress, His city of refuge, which He holds in a revolted world. Any betrayal of the church is treachery to Him who has bought mankind with the blood of His only-begotten Son. From the beginning, faithful souls have constituted the church on earth. In every age the Lord has had His watchmen, who have borne a faithful testimony to the generation in which they lived. These sentinels gave the message of warning; and when they were called to lay off their armor, others took up the work. God brought these witnesses into covenant relation with Himself, uniting the church on earth with the church in heaven. He has sent forth His angels to minister to His church, and the gates of hell have not been able to prevail against His people.  {AA 11.2} </a:t>
            </a:r>
          </a:p>
          <a:p>
            <a:endParaRPr lang="en-CA" dirty="0"/>
          </a:p>
        </p:txBody>
      </p:sp>
    </p:spTree>
    <p:extLst>
      <p:ext uri="{BB962C8B-B14F-4D97-AF65-F5344CB8AC3E}">
        <p14:creationId xmlns:p14="http://schemas.microsoft.com/office/powerpoint/2010/main" val="4014309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3018656"/>
          </a:xfrm>
        </p:spPr>
        <p:txBody>
          <a:bodyPr>
            <a:noAutofit/>
          </a:bodyPr>
          <a:lstStyle/>
          <a:p>
            <a:r>
              <a:rPr lang="en-CA" sz="2800" dirty="0" smtClean="0"/>
              <a:t>The Church has One Foundation</a:t>
            </a:r>
            <a:endParaRPr lang="en-CA" sz="2800" dirty="0"/>
          </a:p>
        </p:txBody>
      </p:sp>
      <p:sp>
        <p:nvSpPr>
          <p:cNvPr id="4" name="Text Placeholder 3"/>
          <p:cNvSpPr>
            <a:spLocks noGrp="1"/>
          </p:cNvSpPr>
          <p:nvPr>
            <p:ph type="body" idx="2"/>
          </p:nvPr>
        </p:nvSpPr>
        <p:spPr>
          <a:xfrm>
            <a:off x="381000" y="6021288"/>
            <a:ext cx="2362200" cy="104875"/>
          </a:xfrm>
        </p:spPr>
        <p:txBody>
          <a:bodyPr>
            <a:normAutofit fontScale="25000" lnSpcReduction="20000"/>
          </a:bodyPr>
          <a:lstStyle/>
          <a:p>
            <a:endParaRPr lang="en-CA" dirty="0"/>
          </a:p>
        </p:txBody>
      </p:sp>
      <p:sp>
        <p:nvSpPr>
          <p:cNvPr id="3" name="Content Placeholder 2"/>
          <p:cNvSpPr>
            <a:spLocks noGrp="1"/>
          </p:cNvSpPr>
          <p:nvPr>
            <p:ph sz="quarter" idx="1"/>
          </p:nvPr>
        </p:nvSpPr>
        <p:spPr/>
        <p:txBody>
          <a:bodyPr>
            <a:normAutofit fontScale="85000" lnSpcReduction="20000"/>
          </a:bodyPr>
          <a:lstStyle/>
          <a:p>
            <a:r>
              <a:rPr lang="en-CA" dirty="0"/>
              <a:t>“Through centuries of persecution, conflict, and darkness, God has sustained His church. Not one cloud has fallen upon it that He has not prepared for; not one opposing force has risen to counterwork His work, that He has not foreseen. All has taken place as He predicted. He has not left His church forsaken, but has traced in prophetic declarations what would occur, and that which His Spirit inspired the prophets to foretell has been brought about. All His purposes will be fulfilled. His law is linked with His throne, and no power of evil can destroy it. Truth is inspired and guarded by God; and it will triumph over all opposition.  {AA 11.3}  </a:t>
            </a:r>
          </a:p>
          <a:p>
            <a:endParaRPr lang="en-CA" dirty="0"/>
          </a:p>
        </p:txBody>
      </p:sp>
    </p:spTree>
    <p:extLst>
      <p:ext uri="{BB962C8B-B14F-4D97-AF65-F5344CB8AC3E}">
        <p14:creationId xmlns:p14="http://schemas.microsoft.com/office/powerpoint/2010/main" val="379554484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dirty="0" smtClean="0"/>
              <a:t>Pure doctrines of heaven</a:t>
            </a:r>
            <a:endParaRPr lang="en-CA" dirty="0"/>
          </a:p>
        </p:txBody>
      </p:sp>
      <p:sp>
        <p:nvSpPr>
          <p:cNvPr id="3" name="Content Placeholder 2"/>
          <p:cNvSpPr>
            <a:spLocks noGrp="1"/>
          </p:cNvSpPr>
          <p:nvPr>
            <p:ph sz="quarter" idx="1"/>
          </p:nvPr>
        </p:nvSpPr>
        <p:spPr/>
        <p:txBody>
          <a:bodyPr>
            <a:normAutofit/>
          </a:bodyPr>
          <a:lstStyle/>
          <a:p>
            <a:r>
              <a:rPr lang="en-CA" dirty="0"/>
              <a:t> “ During ages of spiritual darkness the church of God has been as a city set on a hill. From age to age, through successive generations, </a:t>
            </a:r>
            <a:r>
              <a:rPr lang="en-CA" b="1" i="1" u="sng" dirty="0"/>
              <a:t>the pure doctrines of heaven have been unfolding within its borders.</a:t>
            </a:r>
            <a:r>
              <a:rPr lang="en-CA" dirty="0"/>
              <a:t> Enfeebled and defective as it may appear, the church is the one object upon which God bestows in a special sense His supreme regard. It is the theater of His grace, in which He delights to reveal His power to transform hearts.  {AA 12.1}  </a:t>
            </a:r>
          </a:p>
        </p:txBody>
      </p:sp>
    </p:spTree>
    <p:extLst>
      <p:ext uri="{BB962C8B-B14F-4D97-AF65-F5344CB8AC3E}">
        <p14:creationId xmlns:p14="http://schemas.microsoft.com/office/powerpoint/2010/main" val="157627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Is His  church limited to something material?</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95736" y="2132856"/>
            <a:ext cx="5256584" cy="345638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498151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CA" dirty="0" smtClean="0"/>
              <a:t>The true church, unlike anything in the world</a:t>
            </a:r>
            <a:endParaRPr lang="en-CA" dirty="0"/>
          </a:p>
        </p:txBody>
      </p:sp>
      <p:sp>
        <p:nvSpPr>
          <p:cNvPr id="3" name="Content Placeholder 2"/>
          <p:cNvSpPr>
            <a:spLocks noGrp="1"/>
          </p:cNvSpPr>
          <p:nvPr>
            <p:ph sz="quarter" idx="1"/>
          </p:nvPr>
        </p:nvSpPr>
        <p:spPr>
          <a:xfrm>
            <a:off x="457200" y="1340768"/>
            <a:ext cx="8229600" cy="4785395"/>
          </a:xfrm>
        </p:spPr>
        <p:txBody>
          <a:bodyPr>
            <a:normAutofit fontScale="92500" lnSpcReduction="10000"/>
          </a:bodyPr>
          <a:lstStyle/>
          <a:p>
            <a:r>
              <a:rPr lang="en-CA" dirty="0"/>
              <a:t>"Whereunto," asked Christ, "shall we liken the kingdom of God? or with what comparison shall we compare it?" Mark 4:30. He could not employ the kingdoms of the world as a similitude. In society He found nothing with which to compare it. Earthly kingdoms rule by the ascendancy of physical power; but from Christ's kingdom every carnal weapon, every instrument of coercion, is banished. This kingdom is to uplift and ennoble humanity. God's church is the court of holy life, filled with varied gifts and endowed with the Holy Spirit. The members are to find their happiness in the happiness of those whom they help and bless.”  AA 12.2</a:t>
            </a:r>
          </a:p>
          <a:p>
            <a:endParaRPr lang="en-CA" dirty="0"/>
          </a:p>
        </p:txBody>
      </p:sp>
    </p:spTree>
    <p:extLst>
      <p:ext uri="{BB962C8B-B14F-4D97-AF65-F5344CB8AC3E}">
        <p14:creationId xmlns:p14="http://schemas.microsoft.com/office/powerpoint/2010/main" val="3000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3738736"/>
          </a:xfrm>
        </p:spPr>
        <p:txBody>
          <a:bodyPr>
            <a:noAutofit/>
          </a:bodyPr>
          <a:lstStyle/>
          <a:p>
            <a:r>
              <a:rPr lang="en-CA" sz="2800" dirty="0" smtClean="0"/>
              <a:t>God has faithful souls everywhere but the visible church is the apple of His eye</a:t>
            </a:r>
            <a:endParaRPr lang="en-CA" sz="2800" dirty="0"/>
          </a:p>
        </p:txBody>
      </p:sp>
      <p:sp>
        <p:nvSpPr>
          <p:cNvPr id="4" name="Text Placeholder 3"/>
          <p:cNvSpPr>
            <a:spLocks noGrp="1"/>
          </p:cNvSpPr>
          <p:nvPr>
            <p:ph type="body" idx="2"/>
          </p:nvPr>
        </p:nvSpPr>
        <p:spPr>
          <a:xfrm>
            <a:off x="381000" y="5949280"/>
            <a:ext cx="2362200" cy="176883"/>
          </a:xfrm>
        </p:spPr>
        <p:txBody>
          <a:bodyPr>
            <a:normAutofit fontScale="40000" lnSpcReduction="20000"/>
          </a:bodyPr>
          <a:lstStyle/>
          <a:p>
            <a:endParaRPr lang="en-CA" dirty="0"/>
          </a:p>
        </p:txBody>
      </p:sp>
      <p:sp>
        <p:nvSpPr>
          <p:cNvPr id="3" name="Content Placeholder 2"/>
          <p:cNvSpPr>
            <a:spLocks noGrp="1"/>
          </p:cNvSpPr>
          <p:nvPr>
            <p:ph sz="quarter" idx="1"/>
          </p:nvPr>
        </p:nvSpPr>
        <p:spPr/>
        <p:txBody>
          <a:bodyPr/>
          <a:lstStyle/>
          <a:p>
            <a:r>
              <a:rPr lang="en-CA" dirty="0"/>
              <a:t>The faithful souls in Christ have always constituted the church of God on Earth.  Clearly, they are faithful to the law of God and the Testimony of Jesus.  “And the dragon was wroth with the woman, and went to make war with the remnant of her seed, which keep the commandments of God, and have the testimony of Jesus Christ. “  Rev. 12:17</a:t>
            </a:r>
          </a:p>
          <a:p>
            <a:endParaRPr lang="en-CA" dirty="0"/>
          </a:p>
        </p:txBody>
      </p:sp>
    </p:spTree>
    <p:extLst>
      <p:ext uri="{BB962C8B-B14F-4D97-AF65-F5344CB8AC3E}">
        <p14:creationId xmlns:p14="http://schemas.microsoft.com/office/powerpoint/2010/main" val="13012120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true freedom?</a:t>
            </a:r>
            <a:endParaRPr lang="en-CA" dirty="0"/>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7312" b="7312"/>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 Placeholder 2"/>
          <p:cNvSpPr>
            <a:spLocks noGrp="1"/>
          </p:cNvSpPr>
          <p:nvPr>
            <p:ph type="body" sz="half" idx="2"/>
          </p:nvPr>
        </p:nvSpPr>
        <p:spPr/>
        <p:txBody>
          <a:bodyPr>
            <a:normAutofit/>
          </a:bodyPr>
          <a:lstStyle/>
          <a:p>
            <a:r>
              <a:rPr lang="en-CA" sz="1800" dirty="0" smtClean="0"/>
              <a:t>Freedom implies many things, doesn’t it ?</a:t>
            </a:r>
          </a:p>
          <a:p>
            <a:endParaRPr lang="en-CA" sz="1800" dirty="0"/>
          </a:p>
          <a:p>
            <a:r>
              <a:rPr lang="en-CA" sz="1800" dirty="0" smtClean="0"/>
              <a:t>Peace, truth, love, balance, wisdom</a:t>
            </a:r>
          </a:p>
          <a:p>
            <a:endParaRPr lang="en-CA" sz="1800" dirty="0"/>
          </a:p>
          <a:p>
            <a:r>
              <a:rPr lang="en-CA" sz="1800" dirty="0" smtClean="0"/>
              <a:t>Freedom from manipulation, freedom from fear</a:t>
            </a:r>
          </a:p>
          <a:p>
            <a:endParaRPr lang="en-CA" sz="1800" dirty="0"/>
          </a:p>
          <a:p>
            <a:r>
              <a:rPr lang="en-CA" sz="1800" dirty="0" smtClean="0"/>
              <a:t>Freedom from want</a:t>
            </a:r>
            <a:endParaRPr lang="en-CA" sz="1800" dirty="0"/>
          </a:p>
        </p:txBody>
      </p:sp>
    </p:spTree>
    <p:extLst>
      <p:ext uri="{BB962C8B-B14F-4D97-AF65-F5344CB8AC3E}">
        <p14:creationId xmlns:p14="http://schemas.microsoft.com/office/powerpoint/2010/main" val="69210417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Who is Satan especially angry with?</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15816" y="2293460"/>
            <a:ext cx="3168352" cy="43038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764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CA"/>
          </a:p>
        </p:txBody>
      </p:sp>
      <p:sp>
        <p:nvSpPr>
          <p:cNvPr id="5" name="Text Placeholder 4"/>
          <p:cNvSpPr>
            <a:spLocks noGrp="1"/>
          </p:cNvSpPr>
          <p:nvPr>
            <p:ph type="body" sz="half" idx="3"/>
          </p:nvPr>
        </p:nvSpPr>
        <p:spPr/>
        <p:txBody>
          <a:bodyPr/>
          <a:lstStyle/>
          <a:p>
            <a:endParaRPr lang="en-CA"/>
          </a:p>
        </p:txBody>
      </p:sp>
      <p:sp>
        <p:nvSpPr>
          <p:cNvPr id="3" name="Content Placeholder 2"/>
          <p:cNvSpPr>
            <a:spLocks noGrp="1"/>
          </p:cNvSpPr>
          <p:nvPr>
            <p:ph sz="quarter" idx="2"/>
          </p:nvPr>
        </p:nvSpPr>
        <p:spPr/>
        <p:txBody>
          <a:bodyPr>
            <a:normAutofit fontScale="70000" lnSpcReduction="20000"/>
          </a:bodyPr>
          <a:lstStyle/>
          <a:p>
            <a:r>
              <a:rPr lang="en-CA" dirty="0"/>
              <a:t>“In the time of the end every divine institution is to be restored. The breach made in the law at the time the Sabbath was changed by man, is to be repaired. God's remnant people, standing before the world as reformers, are to show that the law of God is the foundation of all enduring reform and that the Sabbath of the fourth commandment is to stand as a memorial of creation, a constant reminder of the power of God. </a:t>
            </a:r>
          </a:p>
        </p:txBody>
      </p:sp>
      <p:sp>
        <p:nvSpPr>
          <p:cNvPr id="6" name="Content Placeholder 5"/>
          <p:cNvSpPr>
            <a:spLocks noGrp="1"/>
          </p:cNvSpPr>
          <p:nvPr>
            <p:ph sz="quarter" idx="4"/>
          </p:nvPr>
        </p:nvSpPr>
        <p:spPr/>
        <p:txBody>
          <a:bodyPr>
            <a:normAutofit fontScale="77500" lnSpcReduction="20000"/>
          </a:bodyPr>
          <a:lstStyle/>
          <a:p>
            <a:r>
              <a:rPr lang="en-CA" b="1" i="1" u="sng" dirty="0"/>
              <a:t>In clear, distinct lines they are to present the necessity of obedience to all the precepts of the Decalogue. </a:t>
            </a:r>
            <a:r>
              <a:rPr lang="en-CA" dirty="0"/>
              <a:t>Constrained by the love of Christ, they are to co-operate with Him in building up the waste places. They are to be repairers of the breach, restorers of paths to dwell in. See verse 12.  {PK 678.2} </a:t>
            </a:r>
          </a:p>
          <a:p>
            <a:endParaRPr lang="en-CA" dirty="0"/>
          </a:p>
        </p:txBody>
      </p:sp>
      <p:sp>
        <p:nvSpPr>
          <p:cNvPr id="2" name="Title 1"/>
          <p:cNvSpPr>
            <a:spLocks noGrp="1"/>
          </p:cNvSpPr>
          <p:nvPr>
            <p:ph type="title"/>
          </p:nvPr>
        </p:nvSpPr>
        <p:spPr/>
        <p:txBody>
          <a:bodyPr>
            <a:normAutofit/>
          </a:bodyPr>
          <a:lstStyle/>
          <a:p>
            <a:r>
              <a:rPr lang="en-CA" dirty="0" smtClean="0"/>
              <a:t>Another prophecy of Reformation</a:t>
            </a:r>
            <a:endParaRPr lang="en-CA" dirty="0"/>
          </a:p>
        </p:txBody>
      </p:sp>
    </p:spTree>
    <p:extLst>
      <p:ext uri="{BB962C8B-B14F-4D97-AF65-F5344CB8AC3E}">
        <p14:creationId xmlns:p14="http://schemas.microsoft.com/office/powerpoint/2010/main" val="3897868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Every divine institution will be restored</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5656" y="1844824"/>
            <a:ext cx="4968552" cy="4248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26701570"/>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60848"/>
            <a:ext cx="2362200" cy="990600"/>
          </a:xfrm>
        </p:spPr>
        <p:txBody>
          <a:bodyPr>
            <a:normAutofit/>
          </a:bodyPr>
          <a:lstStyle/>
          <a:p>
            <a:r>
              <a:rPr lang="en-CA" sz="2800" dirty="0" smtClean="0"/>
              <a:t>The Church vs. Babylon</a:t>
            </a:r>
            <a:endParaRPr lang="en-CA" sz="2800" dirty="0"/>
          </a:p>
        </p:txBody>
      </p:sp>
      <p:sp>
        <p:nvSpPr>
          <p:cNvPr id="4" name="Text Placeholder 3"/>
          <p:cNvSpPr>
            <a:spLocks noGrp="1"/>
          </p:cNvSpPr>
          <p:nvPr>
            <p:ph type="body" idx="2"/>
          </p:nvPr>
        </p:nvSpPr>
        <p:spPr>
          <a:xfrm>
            <a:off x="381000" y="5877272"/>
            <a:ext cx="2362200" cy="248891"/>
          </a:xfrm>
        </p:spPr>
        <p:txBody>
          <a:bodyPr>
            <a:normAutofit fontScale="77500" lnSpcReduction="20000"/>
          </a:bodyPr>
          <a:lstStyle/>
          <a:p>
            <a:endParaRPr lang="en-CA" dirty="0"/>
          </a:p>
        </p:txBody>
      </p:sp>
      <p:sp>
        <p:nvSpPr>
          <p:cNvPr id="3" name="Content Placeholder 2"/>
          <p:cNvSpPr>
            <a:spLocks noGrp="1"/>
          </p:cNvSpPr>
          <p:nvPr>
            <p:ph sz="quarter" idx="1"/>
          </p:nvPr>
        </p:nvSpPr>
        <p:spPr/>
        <p:txBody>
          <a:bodyPr>
            <a:normAutofit fontScale="85000" lnSpcReduction="20000"/>
          </a:bodyPr>
          <a:lstStyle/>
          <a:p>
            <a:r>
              <a:rPr lang="en-CA" dirty="0"/>
              <a:t>Now, who constitutes Babylon?  “Babylon is said to be "the mother of harlots." By her daughters must be symbolized churches that cling to her doctrines and traditions, and follow her example of sacrifice the truth and the approval of God, in order to form an unlawful alliance with the world. </a:t>
            </a:r>
            <a:r>
              <a:rPr lang="en-CA" b="1" i="1" u="sng" dirty="0"/>
              <a:t>The message of Revelation 14, announcing the fall of Babylon must apply to religious bodies that were once pure and have become corrupt. </a:t>
            </a:r>
            <a:r>
              <a:rPr lang="en-CA" dirty="0"/>
              <a:t>Since this message follows the warning of the judgment, it must be given in the last days; therefore it cannot refer to the Roman Church alone, for that church has been in a fallen condition for many centuries. </a:t>
            </a:r>
          </a:p>
        </p:txBody>
      </p:sp>
    </p:spTree>
    <p:extLst>
      <p:ext uri="{BB962C8B-B14F-4D97-AF65-F5344CB8AC3E}">
        <p14:creationId xmlns:p14="http://schemas.microsoft.com/office/powerpoint/2010/main" val="291989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church cannot be Babylon</a:t>
            </a:r>
            <a:endParaRPr lang="en-CA" dirty="0"/>
          </a:p>
        </p:txBody>
      </p:sp>
      <p:sp>
        <p:nvSpPr>
          <p:cNvPr id="3" name="Content Placeholder 2"/>
          <p:cNvSpPr>
            <a:spLocks noGrp="1"/>
          </p:cNvSpPr>
          <p:nvPr>
            <p:ph sz="quarter" idx="1"/>
          </p:nvPr>
        </p:nvSpPr>
        <p:spPr/>
        <p:txBody>
          <a:bodyPr/>
          <a:lstStyle/>
          <a:p>
            <a:r>
              <a:rPr lang="en-CA" sz="2800" dirty="0"/>
              <a:t>. In the words of the prophet to Israel: ‘Thy renown went forth among the heathen for thy beauty: for it was perfect through My comeliness, which I had put upon thee, </a:t>
            </a:r>
            <a:r>
              <a:rPr lang="en-CA" sz="2800" dirty="0" err="1"/>
              <a:t>saith</a:t>
            </a:r>
            <a:r>
              <a:rPr lang="en-CA" sz="2800" dirty="0"/>
              <a:t> the Lord God." But they fell by the same desire which was the curse and ruin of Israel--the desire of imitating the practices and courting the friendship of the ungodly. ‘Thou didst trust in </a:t>
            </a:r>
            <a:r>
              <a:rPr lang="en-CA" sz="2800" dirty="0" err="1"/>
              <a:t>thine</a:t>
            </a:r>
            <a:r>
              <a:rPr lang="en-CA" sz="2800" dirty="0"/>
              <a:t> own beauty, and </a:t>
            </a:r>
            <a:r>
              <a:rPr lang="en-CA" sz="2800" dirty="0" err="1"/>
              <a:t>playedst</a:t>
            </a:r>
            <a:r>
              <a:rPr lang="en-CA" sz="2800" dirty="0"/>
              <a:t> the harlot because of thy renown.’ Ezekiel 16:14, 15.  {GC 382.3}  </a:t>
            </a:r>
          </a:p>
          <a:p>
            <a:endParaRPr lang="en-CA" dirty="0"/>
          </a:p>
        </p:txBody>
      </p:sp>
    </p:spTree>
    <p:extLst>
      <p:ext uri="{BB962C8B-B14F-4D97-AF65-F5344CB8AC3E}">
        <p14:creationId xmlns:p14="http://schemas.microsoft.com/office/powerpoint/2010/main" val="1066985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243408"/>
            <a:ext cx="8229600" cy="1224136"/>
          </a:xfrm>
        </p:spPr>
        <p:txBody>
          <a:bodyPr>
            <a:normAutofit/>
          </a:bodyPr>
          <a:lstStyle/>
          <a:p>
            <a:r>
              <a:rPr lang="en-CA" dirty="0" smtClean="0"/>
              <a:t>More Prophecies of Reformation</a:t>
            </a:r>
            <a:endParaRPr lang="en-CA" dirty="0"/>
          </a:p>
        </p:txBody>
      </p:sp>
      <p:sp>
        <p:nvSpPr>
          <p:cNvPr id="3" name="Content Placeholder 2"/>
          <p:cNvSpPr>
            <a:spLocks noGrp="1"/>
          </p:cNvSpPr>
          <p:nvPr>
            <p:ph sz="quarter" idx="1"/>
          </p:nvPr>
        </p:nvSpPr>
        <p:spPr>
          <a:xfrm>
            <a:off x="457200" y="1844824"/>
            <a:ext cx="8229600" cy="4281339"/>
          </a:xfrm>
        </p:spPr>
        <p:txBody>
          <a:bodyPr>
            <a:noAutofit/>
          </a:bodyPr>
          <a:lstStyle/>
          <a:p>
            <a:r>
              <a:rPr lang="en-CA" sz="2200" dirty="0"/>
              <a:t>Furthermore, in the eighteenth chapter of the Revelation the people of God are called upon to come out of Babylon. According to this scripture, many of God's people must still be in Babylon. And in what religious bodies are the greater part of the followers of Christ now to be found? Without doubt, in the various churches professing the Protestant faith. At the time of their rise these churches took a noble stand for God and the truth, and His blessing was with them. Even the unbelieving world was constrained to acknowledge the beneficent results that followed an acceptance of the principles of the </a:t>
            </a:r>
            <a:r>
              <a:rPr lang="en-CA" sz="2200" dirty="0" smtClean="0"/>
              <a:t>gospel</a:t>
            </a:r>
            <a:endParaRPr lang="en-CA" sz="2200" dirty="0"/>
          </a:p>
        </p:txBody>
      </p:sp>
    </p:spTree>
    <p:extLst>
      <p:ext uri="{BB962C8B-B14F-4D97-AF65-F5344CB8AC3E}">
        <p14:creationId xmlns:p14="http://schemas.microsoft.com/office/powerpoint/2010/main" val="22956413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We always have a choice: trust in self, or God?</a:t>
            </a:r>
            <a:endParaRPr lang="en-CA" dirty="0"/>
          </a:p>
        </p:txBody>
      </p:sp>
      <p:pic>
        <p:nvPicPr>
          <p:cNvPr id="6" name="Content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20674" b="20674"/>
          <a:stretch>
            <a:fillRect/>
          </a:stretch>
        </p:blipFill>
        <p:spPr>
          <a:prstGeom prst="rect">
            <a:avLst/>
          </a:prstGeom>
          <a:ln w="228600" cap="sq" cmpd="thickThin">
            <a:solidFill>
              <a:srgbClr val="000000"/>
            </a:solidFill>
            <a:prstDash val="solid"/>
            <a:miter lim="800000"/>
          </a:ln>
          <a:effectLst>
            <a:innerShdw blurRad="76200">
              <a:srgbClr val="000000"/>
            </a:innerShdw>
          </a:effectLst>
        </p:spPr>
      </p:pic>
      <p:sp>
        <p:nvSpPr>
          <p:cNvPr id="3" name="Text Placeholder 2"/>
          <p:cNvSpPr>
            <a:spLocks noGrp="1"/>
          </p:cNvSpPr>
          <p:nvPr>
            <p:ph type="body" sz="half" idx="2"/>
          </p:nvPr>
        </p:nvSpPr>
        <p:spPr/>
        <p:txBody>
          <a:bodyPr>
            <a:normAutofit/>
          </a:bodyPr>
          <a:lstStyle/>
          <a:p>
            <a:r>
              <a:rPr lang="en-CA" sz="2800" dirty="0" smtClean="0"/>
              <a:t>Our resources are always pretty limited, but when we learn to trust in God, that can make all the difference.</a:t>
            </a:r>
            <a:endParaRPr lang="en-CA" sz="2800" dirty="0"/>
          </a:p>
        </p:txBody>
      </p:sp>
    </p:spTree>
    <p:extLst>
      <p:ext uri="{BB962C8B-B14F-4D97-AF65-F5344CB8AC3E}">
        <p14:creationId xmlns:p14="http://schemas.microsoft.com/office/powerpoint/2010/main" val="15439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CA" dirty="0" smtClean="0"/>
              <a:t>Can we lean upon the arm of the civil government?</a:t>
            </a:r>
            <a:endParaRPr lang="en-CA" dirty="0"/>
          </a:p>
        </p:txBody>
      </p:sp>
      <p:sp>
        <p:nvSpPr>
          <p:cNvPr id="3" name="Content Placeholder 2"/>
          <p:cNvSpPr>
            <a:spLocks noGrp="1"/>
          </p:cNvSpPr>
          <p:nvPr>
            <p:ph sz="quarter" idx="1"/>
          </p:nvPr>
        </p:nvSpPr>
        <p:spPr/>
        <p:txBody>
          <a:bodyPr>
            <a:normAutofit/>
          </a:bodyPr>
          <a:lstStyle/>
          <a:p>
            <a:r>
              <a:rPr lang="en-CA" dirty="0"/>
              <a:t>“Many of the Protestant churches are following Rome's example of iniquitous connection with "the kings of the earth"--the state churches, by their relation to secular governments; and other denominations, by seeking the favor of the world. And the term "Babylon"--confusion--may be appropriately applied to these bodies, all professing to derive their doctrines from the Bible, yet divided into almost innumerable sects, with widely conflicting creeds and theories.  {GC 383.1}  </a:t>
            </a:r>
          </a:p>
          <a:p>
            <a:endParaRPr lang="en-CA" dirty="0"/>
          </a:p>
        </p:txBody>
      </p:sp>
    </p:spTree>
    <p:extLst>
      <p:ext uri="{BB962C8B-B14F-4D97-AF65-F5344CB8AC3E}">
        <p14:creationId xmlns:p14="http://schemas.microsoft.com/office/powerpoint/2010/main" val="2337200160"/>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this true freedom?</a:t>
            </a:r>
            <a:endParaRPr lang="en-CA" dirty="0"/>
          </a:p>
        </p:txBody>
      </p:sp>
      <p:sp>
        <p:nvSpPr>
          <p:cNvPr id="3" name="Content Placeholder 2"/>
          <p:cNvSpPr>
            <a:spLocks noGrp="1"/>
          </p:cNvSpPr>
          <p:nvPr>
            <p:ph sz="quarter" idx="1"/>
          </p:nvPr>
        </p:nvSpPr>
        <p:spPr/>
        <p:txBody>
          <a:bodyPr>
            <a:normAutofit/>
          </a:bodyPr>
          <a:lstStyle/>
          <a:p>
            <a:r>
              <a:rPr lang="en-CA" dirty="0"/>
              <a:t>So, those who once were pure </a:t>
            </a:r>
            <a:r>
              <a:rPr lang="en-CA" dirty="0" smtClean="0"/>
              <a:t>but </a:t>
            </a:r>
            <a:r>
              <a:rPr lang="en-CA" dirty="0"/>
              <a:t>have become corrupt through connection with the kings of the Earth constitute Babylon.  Is this unlawful connection with the kings of the Earth not exactly what happened with the SDA leadership in time of war?  Ever since, that connection with the kings of the Earth has been </a:t>
            </a:r>
            <a:r>
              <a:rPr lang="en-CA" dirty="0" err="1"/>
              <a:t>strengthening,which</a:t>
            </a:r>
            <a:r>
              <a:rPr lang="en-CA" dirty="0"/>
              <a:t> may explain some of the incredible apostasy in the SDA church today.</a:t>
            </a:r>
          </a:p>
          <a:p>
            <a:endParaRPr lang="en-CA" dirty="0"/>
          </a:p>
        </p:txBody>
      </p:sp>
    </p:spTree>
    <p:extLst>
      <p:ext uri="{BB962C8B-B14F-4D97-AF65-F5344CB8AC3E}">
        <p14:creationId xmlns:p14="http://schemas.microsoft.com/office/powerpoint/2010/main" val="3003843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This is called spiritual adultery in the Bible</a:t>
            </a:r>
            <a:endParaRPr lang="en-CA"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99792" y="1628800"/>
            <a:ext cx="5112568"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3418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this kind of independence, good?</a:t>
            </a:r>
            <a:endParaRPr lang="en-CA" dirty="0"/>
          </a:p>
        </p:txBody>
      </p:sp>
      <p:sp>
        <p:nvSpPr>
          <p:cNvPr id="3" name="Content Placeholder 2"/>
          <p:cNvSpPr>
            <a:spLocks noGrp="1"/>
          </p:cNvSpPr>
          <p:nvPr>
            <p:ph sz="quarter" idx="1"/>
          </p:nvPr>
        </p:nvSpPr>
        <p:spPr/>
        <p:txBody>
          <a:bodyPr>
            <a:normAutofit lnSpcReduction="10000"/>
          </a:bodyPr>
          <a:lstStyle/>
          <a:p>
            <a:r>
              <a:rPr lang="en-CA" dirty="0"/>
              <a:t>In fact, for all of the brethren who have spent any time in or around “independent </a:t>
            </a:r>
            <a:r>
              <a:rPr lang="en-CA" dirty="0" smtClean="0"/>
              <a:t>ministries</a:t>
            </a:r>
            <a:r>
              <a:rPr lang="en-CA" dirty="0"/>
              <a:t>,” the saying “power corrupts and absolute power corrupts absolutely” is a very timely saying.  The power of the leader of the “ministry” is quite often near absolute.  Because of having no system of checks and balances in a church structure or organization, (such as committees, treasurers, and delegates in session), the one man, or small body of men, and their hand-picked inner circle can exploit whoever they want, pretty much, however they want.</a:t>
            </a:r>
          </a:p>
          <a:p>
            <a:endParaRPr lang="en-CA" dirty="0"/>
          </a:p>
        </p:txBody>
      </p:sp>
    </p:spTree>
    <p:extLst>
      <p:ext uri="{BB962C8B-B14F-4D97-AF65-F5344CB8AC3E}">
        <p14:creationId xmlns:p14="http://schemas.microsoft.com/office/powerpoint/2010/main" val="1679761089"/>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Truth=Freedom</a:t>
            </a:r>
            <a:endParaRPr lang="en-CA" dirty="0"/>
          </a:p>
        </p:txBody>
      </p:sp>
      <p:sp>
        <p:nvSpPr>
          <p:cNvPr id="3" name="Content Placeholder 2"/>
          <p:cNvSpPr>
            <a:spLocks noGrp="1"/>
          </p:cNvSpPr>
          <p:nvPr>
            <p:ph sz="quarter" idx="1"/>
          </p:nvPr>
        </p:nvSpPr>
        <p:spPr>
          <a:xfrm>
            <a:off x="457200" y="1124744"/>
            <a:ext cx="8229600" cy="5001419"/>
          </a:xfrm>
        </p:spPr>
        <p:txBody>
          <a:bodyPr>
            <a:normAutofit lnSpcReduction="10000"/>
          </a:bodyPr>
          <a:lstStyle/>
          <a:p>
            <a:r>
              <a:rPr lang="en-CA" dirty="0"/>
              <a:t>How do the “independent ministries” relate to this apostasy in the church?  “Oh, we’re not involved with it,” they say.  Some, like Ron Spear, (head of Hope International) have had to go so far as to hide their membership somewhere in a small-out of the way SDA church- from the SDA General Conference and Union leadership in order to maintain their “good standing with the SDA church.”  While maintaining his membership and supporting the church with his presence, tithe, and influence, Ron Spear will roundly criticize the apostasy in SDA teaching and </a:t>
            </a:r>
            <a:r>
              <a:rPr lang="en-CA" dirty="0" smtClean="0"/>
              <a:t>practice</a:t>
            </a:r>
            <a:r>
              <a:rPr lang="en-CA" dirty="0"/>
              <a:t>. </a:t>
            </a:r>
            <a:endParaRPr lang="en-CA" dirty="0" smtClean="0"/>
          </a:p>
          <a:p>
            <a:r>
              <a:rPr lang="en-CA" dirty="0" smtClean="0"/>
              <a:t>Kind of confusing, wouldn’t you say?</a:t>
            </a:r>
            <a:endParaRPr lang="en-CA" dirty="0"/>
          </a:p>
          <a:p>
            <a:endParaRPr lang="en-CA" dirty="0"/>
          </a:p>
        </p:txBody>
      </p:sp>
    </p:spTree>
    <p:extLst>
      <p:ext uri="{BB962C8B-B14F-4D97-AF65-F5344CB8AC3E}">
        <p14:creationId xmlns:p14="http://schemas.microsoft.com/office/powerpoint/2010/main" val="414732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4890864"/>
          </a:xfrm>
        </p:spPr>
        <p:txBody>
          <a:bodyPr>
            <a:noAutofit/>
          </a:bodyPr>
          <a:lstStyle/>
          <a:p>
            <a:r>
              <a:rPr lang="en-CA" sz="2800" dirty="0" smtClean="0"/>
              <a:t>Even if the truth separates us from the nearest relative- it’s still truth</a:t>
            </a:r>
            <a:endParaRPr lang="en-CA" sz="2800" dirty="0"/>
          </a:p>
        </p:txBody>
      </p:sp>
      <p:sp>
        <p:nvSpPr>
          <p:cNvPr id="4" name="Text Placeholder 3"/>
          <p:cNvSpPr>
            <a:spLocks noGrp="1"/>
          </p:cNvSpPr>
          <p:nvPr>
            <p:ph type="body" idx="2"/>
          </p:nvPr>
        </p:nvSpPr>
        <p:spPr>
          <a:xfrm>
            <a:off x="381000" y="5805264"/>
            <a:ext cx="2362200" cy="320899"/>
          </a:xfrm>
        </p:spPr>
        <p:txBody>
          <a:bodyPr>
            <a:normAutofit lnSpcReduction="10000"/>
          </a:bodyPr>
          <a:lstStyle/>
          <a:p>
            <a:endParaRPr lang="en-CA" dirty="0"/>
          </a:p>
        </p:txBody>
      </p:sp>
      <p:sp>
        <p:nvSpPr>
          <p:cNvPr id="3" name="Content Placeholder 2"/>
          <p:cNvSpPr>
            <a:spLocks noGrp="1"/>
          </p:cNvSpPr>
          <p:nvPr>
            <p:ph sz="quarter" idx="1"/>
          </p:nvPr>
        </p:nvSpPr>
        <p:spPr/>
        <p:txBody>
          <a:bodyPr>
            <a:normAutofit fontScale="77500" lnSpcReduction="20000"/>
          </a:bodyPr>
          <a:lstStyle/>
          <a:p>
            <a:r>
              <a:rPr lang="en-CA" dirty="0"/>
              <a:t>The remnant church cannot be Babylon, however, for they are upholding the commandments of God.  Any betrayal of the true church, the one that is upholding the </a:t>
            </a:r>
            <a:r>
              <a:rPr lang="en-CA" dirty="0" smtClean="0"/>
              <a:t>commandments </a:t>
            </a:r>
            <a:r>
              <a:rPr lang="en-CA" dirty="0"/>
              <a:t>of God, is treachery, remember.</a:t>
            </a:r>
          </a:p>
          <a:p>
            <a:r>
              <a:rPr lang="en-CA" dirty="0"/>
              <a:t>“We are just as accountable for evils that we might have checked in others, by reproof, by warning, by exercise of parental or pastoral authority, as if we were guilty of the acts ourselves. {4T 516.3}  </a:t>
            </a:r>
          </a:p>
          <a:p>
            <a:r>
              <a:rPr lang="en-CA" dirty="0"/>
              <a:t>     “Eli should have first attempted to restrain evil by mild measures; but if that would not avail, he should have subdued the wrong by the sternest measures. God's honor must be sacredly preserved, even if it separates us from the nearest relative</a:t>
            </a:r>
            <a:r>
              <a:rPr lang="en-CA" dirty="0" smtClean="0"/>
              <a:t>.”  Ibid. 4T 516.4</a:t>
            </a:r>
            <a:endParaRPr lang="en-CA" dirty="0"/>
          </a:p>
          <a:p>
            <a:endParaRPr lang="en-CA" dirty="0"/>
          </a:p>
        </p:txBody>
      </p:sp>
    </p:spTree>
    <p:extLst>
      <p:ext uri="{BB962C8B-B14F-4D97-AF65-F5344CB8AC3E}">
        <p14:creationId xmlns:p14="http://schemas.microsoft.com/office/powerpoint/2010/main" val="349976610"/>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Should we be reminded of our sins?</a:t>
            </a:r>
            <a:endParaRPr lang="en-CA" dirty="0"/>
          </a:p>
        </p:txBody>
      </p:sp>
      <p:sp>
        <p:nvSpPr>
          <p:cNvPr id="3" name="Content Placeholder 2"/>
          <p:cNvSpPr>
            <a:spLocks noGrp="1"/>
          </p:cNvSpPr>
          <p:nvPr>
            <p:ph sz="quarter" idx="1"/>
          </p:nvPr>
        </p:nvSpPr>
        <p:spPr/>
        <p:txBody>
          <a:bodyPr>
            <a:normAutofit fontScale="92500" lnSpcReduction="20000"/>
          </a:bodyPr>
          <a:lstStyle/>
          <a:p>
            <a:r>
              <a:rPr lang="en-CA" dirty="0"/>
              <a:t>“Those who seek to cloak sin, and make it appear less aggravated to the mind of the offender, are doing the work of the false prophets, and may expect the retributive wrath of God to follow such a course. The Lord will never accommodate his ways to the wishes of corrupt men. The false prophet condemned Jeremiah for afflicting the people with his severe denunciations; and he sought to reassure them by promising them prosperity, </a:t>
            </a:r>
            <a:r>
              <a:rPr lang="en-CA" b="1" i="1" u="sng" dirty="0"/>
              <a:t>thinking that the poor people should not be continually reminded of their sins and threatened with punishment. </a:t>
            </a:r>
            <a:r>
              <a:rPr lang="en-CA" dirty="0"/>
              <a:t>This course strengthened the people to resist the true prophet's counsel, and intensified their enmity toward him.  {GW92 87.1} </a:t>
            </a:r>
          </a:p>
          <a:p>
            <a:endParaRPr lang="en-CA" dirty="0"/>
          </a:p>
        </p:txBody>
      </p:sp>
    </p:spTree>
    <p:extLst>
      <p:ext uri="{BB962C8B-B14F-4D97-AF65-F5344CB8AC3E}">
        <p14:creationId xmlns:p14="http://schemas.microsoft.com/office/powerpoint/2010/main" val="3514283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God may have mercy, for those who confess and repent, but no sympathy, if they continue to do evil</a:t>
            </a:r>
            <a:endParaRPr lang="en-CA" sz="2800" dirty="0"/>
          </a:p>
        </p:txBody>
      </p:sp>
      <p:sp>
        <p:nvSpPr>
          <p:cNvPr id="3" name="Content Placeholder 2"/>
          <p:cNvSpPr>
            <a:spLocks noGrp="1"/>
          </p:cNvSpPr>
          <p:nvPr>
            <p:ph sz="quarter" idx="1"/>
          </p:nvPr>
        </p:nvSpPr>
        <p:spPr/>
        <p:txBody>
          <a:bodyPr>
            <a:normAutofit/>
          </a:bodyPr>
          <a:lstStyle/>
          <a:p>
            <a:r>
              <a:rPr lang="en-CA" dirty="0"/>
              <a:t>“God has no sympathy with the evil-doer. He gives no one liberty to gloss over the sins of his people, nor to cry, “Peace! peace!” when he has declared that there shall be no peace for the wicked. Those who stir up rebellion against the servants whom God sends to deliver his messages, are rebelling against the word of the Lord.— Vol. 4, p. 185.  </a:t>
            </a:r>
          </a:p>
          <a:p>
            <a:pPr marL="0" indent="0">
              <a:buNone/>
            </a:pPr>
            <a:r>
              <a:rPr lang="en-CA" dirty="0"/>
              <a:t> </a:t>
            </a:r>
          </a:p>
          <a:p>
            <a:r>
              <a:rPr lang="en-CA" dirty="0"/>
              <a:t>The Spirit of God has clearly </a:t>
            </a:r>
            <a:r>
              <a:rPr lang="en-CA" dirty="0" smtClean="0"/>
              <a:t>foretold </a:t>
            </a:r>
            <a:r>
              <a:rPr lang="en-CA" dirty="0"/>
              <a:t>the sorry state of affairs in which we find ourselves today.</a:t>
            </a:r>
          </a:p>
          <a:p>
            <a:endParaRPr lang="en-CA" dirty="0"/>
          </a:p>
        </p:txBody>
      </p:sp>
    </p:spTree>
    <p:extLst>
      <p:ext uri="{BB962C8B-B14F-4D97-AF65-F5344CB8AC3E}">
        <p14:creationId xmlns:p14="http://schemas.microsoft.com/office/powerpoint/2010/main" val="2153528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sealing message?</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35696" y="1988840"/>
            <a:ext cx="6624736" cy="3816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30998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This was the cross back then- what is it now?</a:t>
            </a:r>
            <a:endParaRPr lang="en-CA"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74574" y="2132856"/>
            <a:ext cx="3949754" cy="35283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597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67544" y="260648"/>
            <a:ext cx="8229600" cy="864096"/>
          </a:xfrm>
        </p:spPr>
        <p:txBody>
          <a:bodyPr>
            <a:normAutofit fontScale="90000"/>
          </a:bodyPr>
          <a:lstStyle/>
          <a:p>
            <a:r>
              <a:rPr lang="en-CA" dirty="0" smtClean="0"/>
              <a:t>Can we trust religious leaders and their organization, just because they say so?</a:t>
            </a:r>
            <a:endParaRPr lang="en-CA" dirty="0"/>
          </a:p>
        </p:txBody>
      </p:sp>
      <p:sp>
        <p:nvSpPr>
          <p:cNvPr id="3" name="Content Placeholder 2"/>
          <p:cNvSpPr>
            <a:spLocks noGrp="1"/>
          </p:cNvSpPr>
          <p:nvPr>
            <p:ph sz="quarter" idx="1"/>
          </p:nvPr>
        </p:nvSpPr>
        <p:spPr>
          <a:xfrm>
            <a:off x="457200" y="1412776"/>
            <a:ext cx="8229600" cy="4713387"/>
          </a:xfrm>
        </p:spPr>
        <p:txBody>
          <a:bodyPr>
            <a:noAutofit/>
          </a:bodyPr>
          <a:lstStyle/>
          <a:p>
            <a:endParaRPr lang="en-CA" sz="2400" dirty="0" smtClean="0"/>
          </a:p>
          <a:p>
            <a:r>
              <a:rPr lang="en-CA" sz="2400" dirty="0" smtClean="0"/>
              <a:t>“</a:t>
            </a:r>
            <a:r>
              <a:rPr lang="en-CA" sz="2400" dirty="0"/>
              <a:t>And in that day seven women shall take hold of one man, saying, We will eat our own bread, and wear our own apparel: only let us be called by thy name, to take away our reproach.”  Isaiah 4:1</a:t>
            </a:r>
          </a:p>
          <a:p>
            <a:endParaRPr lang="en-CA" sz="2400" dirty="0" smtClean="0"/>
          </a:p>
          <a:p>
            <a:endParaRPr lang="en-CA" sz="2400" dirty="0"/>
          </a:p>
          <a:p>
            <a:r>
              <a:rPr lang="en-CA" sz="2400" dirty="0" smtClean="0"/>
              <a:t>Yes</a:t>
            </a:r>
            <a:r>
              <a:rPr lang="en-CA" sz="2400" dirty="0"/>
              <a:t>, there are many who want to be  named with the “world-wide organizational entity of Adventism” and have their own approval associated with that name and yet have their own doctrine (bread) and their own character (apparel), but this is spiritual duplicity</a:t>
            </a:r>
            <a:r>
              <a:rPr lang="en-CA" sz="2400" dirty="0" smtClean="0"/>
              <a:t>.</a:t>
            </a:r>
            <a:endParaRPr lang="en-CA" sz="2400" dirty="0"/>
          </a:p>
        </p:txBody>
      </p:sp>
    </p:spTree>
    <p:extLst>
      <p:ext uri="{BB962C8B-B14F-4D97-AF65-F5344CB8AC3E}">
        <p14:creationId xmlns:p14="http://schemas.microsoft.com/office/powerpoint/2010/main" val="36027863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4386808"/>
          </a:xfrm>
        </p:spPr>
        <p:txBody>
          <a:bodyPr>
            <a:noAutofit/>
          </a:bodyPr>
          <a:lstStyle/>
          <a:p>
            <a:r>
              <a:rPr lang="en-CA" sz="2400" dirty="0" smtClean="0"/>
              <a:t>They were not starting a new organization</a:t>
            </a:r>
            <a:endParaRPr lang="en-CA" sz="2400" dirty="0"/>
          </a:p>
        </p:txBody>
      </p:sp>
      <p:sp>
        <p:nvSpPr>
          <p:cNvPr id="4" name="Text Placeholder 3"/>
          <p:cNvSpPr>
            <a:spLocks noGrp="1"/>
          </p:cNvSpPr>
          <p:nvPr>
            <p:ph type="body" idx="2"/>
          </p:nvPr>
        </p:nvSpPr>
        <p:spPr>
          <a:xfrm>
            <a:off x="381000" y="5589240"/>
            <a:ext cx="2362200" cy="536923"/>
          </a:xfrm>
        </p:spPr>
        <p:txBody>
          <a:bodyPr/>
          <a:lstStyle/>
          <a:p>
            <a:endParaRPr lang="en-CA" dirty="0"/>
          </a:p>
        </p:txBody>
      </p:sp>
      <p:sp>
        <p:nvSpPr>
          <p:cNvPr id="3" name="Content Placeholder 2"/>
          <p:cNvSpPr>
            <a:spLocks noGrp="1"/>
          </p:cNvSpPr>
          <p:nvPr>
            <p:ph sz="quarter" idx="1"/>
          </p:nvPr>
        </p:nvSpPr>
        <p:spPr/>
        <p:txBody>
          <a:bodyPr>
            <a:noAutofit/>
          </a:bodyPr>
          <a:lstStyle/>
          <a:p>
            <a:r>
              <a:rPr lang="en-CA" sz="2400" dirty="0"/>
              <a:t>Here, I would like to speak to a situation that happened at a “Steps to Life” camp meeting in the 1990s.  Elder Ralph Larson ordained six men to the ministry within the SDA church.  These men were:  Terry Ross, </a:t>
            </a:r>
            <a:r>
              <a:rPr lang="en-CA" sz="2400" dirty="0" err="1"/>
              <a:t>ron</a:t>
            </a:r>
            <a:r>
              <a:rPr lang="en-CA" sz="2400" dirty="0"/>
              <a:t> Reeves, Dr. John </a:t>
            </a:r>
            <a:r>
              <a:rPr lang="en-CA" sz="2400" dirty="0" err="1"/>
              <a:t>Grosboll</a:t>
            </a:r>
            <a:r>
              <a:rPr lang="en-CA" sz="2400" dirty="0"/>
              <a:t>, Mike Thompson, Elder Bob </a:t>
            </a:r>
            <a:r>
              <a:rPr lang="en-CA" sz="2400" dirty="0" err="1"/>
              <a:t>Trefz</a:t>
            </a:r>
            <a:r>
              <a:rPr lang="en-CA" sz="2400" dirty="0"/>
              <a:t>, and Elder John Osborne.  Here is a quote from Elder Ralph Larson’s sermon at the ordination service, which we read from “Present Truth Sentinel,” put out by “The Printed Page, P.O. Box 1888, Troy, MT., 59935.  “</a:t>
            </a:r>
            <a:r>
              <a:rPr lang="en-CA" sz="2400" b="1" dirty="0"/>
              <a:t>They were not starting a new church or a new organization</a:t>
            </a:r>
            <a:r>
              <a:rPr lang="en-CA" sz="2400" b="1" dirty="0" smtClean="0"/>
              <a:t>….</a:t>
            </a:r>
            <a:endParaRPr lang="en-CA" sz="2400" dirty="0"/>
          </a:p>
        </p:txBody>
      </p:sp>
    </p:spTree>
    <p:extLst>
      <p:ext uri="{BB962C8B-B14F-4D97-AF65-F5344CB8AC3E}">
        <p14:creationId xmlns:p14="http://schemas.microsoft.com/office/powerpoint/2010/main" val="1685043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CA"/>
          </a:p>
        </p:txBody>
      </p:sp>
      <p:sp>
        <p:nvSpPr>
          <p:cNvPr id="5" name="Text Placeholder 4"/>
          <p:cNvSpPr>
            <a:spLocks noGrp="1"/>
          </p:cNvSpPr>
          <p:nvPr>
            <p:ph type="body" sz="half" idx="3"/>
          </p:nvPr>
        </p:nvSpPr>
        <p:spPr/>
        <p:txBody>
          <a:bodyPr/>
          <a:lstStyle/>
          <a:p>
            <a:endParaRPr lang="en-CA"/>
          </a:p>
        </p:txBody>
      </p:sp>
      <p:sp>
        <p:nvSpPr>
          <p:cNvPr id="3" name="Content Placeholder 2"/>
          <p:cNvSpPr>
            <a:spLocks noGrp="1"/>
          </p:cNvSpPr>
          <p:nvPr>
            <p:ph sz="quarter" idx="2"/>
          </p:nvPr>
        </p:nvSpPr>
        <p:spPr/>
        <p:txBody>
          <a:bodyPr>
            <a:normAutofit fontScale="77500" lnSpcReduction="20000"/>
          </a:bodyPr>
          <a:lstStyle/>
          <a:p>
            <a:r>
              <a:rPr lang="en-CA" sz="2800" b="1" dirty="0"/>
              <a:t>We are not starting a separate church.  Wherever these men preach and teach, they will urge the people not to leave the SDA church, which we all devoutly believe is God’s true church in our time.</a:t>
            </a:r>
            <a:r>
              <a:rPr lang="en-CA" sz="2800" dirty="0"/>
              <a:t>”  Jesus said, “To whom you yield yourselves servants to obey, His servants you are</a:t>
            </a:r>
            <a:r>
              <a:rPr lang="en-CA" sz="2800" dirty="0" smtClean="0"/>
              <a:t>.”</a:t>
            </a:r>
            <a:endParaRPr lang="en-CA" dirty="0"/>
          </a:p>
        </p:txBody>
      </p:sp>
      <p:sp>
        <p:nvSpPr>
          <p:cNvPr id="6" name="Content Placeholder 5"/>
          <p:cNvSpPr>
            <a:spLocks noGrp="1"/>
          </p:cNvSpPr>
          <p:nvPr>
            <p:ph sz="quarter" idx="4"/>
          </p:nvPr>
        </p:nvSpPr>
        <p:spPr/>
        <p:txBody>
          <a:bodyPr>
            <a:normAutofit fontScale="92500" lnSpcReduction="20000"/>
          </a:bodyPr>
          <a:lstStyle/>
          <a:p>
            <a:r>
              <a:rPr lang="en-CA" sz="2400" dirty="0"/>
              <a:t>We cannot support an apostate organization that is teaching and practicing known error and sin and yet still be the people of God.  To support such an organization with either our presence, our influence or our tithe would be wrong.  Actually, any one of these practices would be wrong according to the Spirit of Prophecy.</a:t>
            </a:r>
          </a:p>
          <a:p>
            <a:endParaRPr lang="en-CA" dirty="0"/>
          </a:p>
        </p:txBody>
      </p:sp>
      <p:sp>
        <p:nvSpPr>
          <p:cNvPr id="2" name="Title 1"/>
          <p:cNvSpPr>
            <a:spLocks noGrp="1"/>
          </p:cNvSpPr>
          <p:nvPr>
            <p:ph type="title"/>
          </p:nvPr>
        </p:nvSpPr>
        <p:spPr/>
        <p:txBody>
          <a:bodyPr/>
          <a:lstStyle/>
          <a:p>
            <a:r>
              <a:rPr lang="en-CA" dirty="0" smtClean="0"/>
              <a:t>No separate church when one is necessary?</a:t>
            </a:r>
            <a:endParaRPr lang="en-CA" dirty="0"/>
          </a:p>
        </p:txBody>
      </p:sp>
    </p:spTree>
    <p:extLst>
      <p:ext uri="{BB962C8B-B14F-4D97-AF65-F5344CB8AC3E}">
        <p14:creationId xmlns:p14="http://schemas.microsoft.com/office/powerpoint/2010/main" val="2809643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Is this the path of reformation? Or confusion?</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87624" y="1844824"/>
            <a:ext cx="7272808" cy="3096344"/>
          </a:xfrm>
        </p:spPr>
      </p:pic>
    </p:spTree>
    <p:extLst>
      <p:ext uri="{BB962C8B-B14F-4D97-AF65-F5344CB8AC3E}">
        <p14:creationId xmlns:p14="http://schemas.microsoft.com/office/powerpoint/2010/main" val="3044315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kind of freedom is this?</a:t>
            </a:r>
            <a:endParaRPr lang="en-CA" dirty="0"/>
          </a:p>
        </p:txBody>
      </p:sp>
      <p:sp>
        <p:nvSpPr>
          <p:cNvPr id="3" name="Content Placeholder 2"/>
          <p:cNvSpPr>
            <a:spLocks noGrp="1"/>
          </p:cNvSpPr>
          <p:nvPr>
            <p:ph sz="quarter" idx="1"/>
          </p:nvPr>
        </p:nvSpPr>
        <p:spPr/>
        <p:txBody>
          <a:bodyPr>
            <a:normAutofit/>
          </a:bodyPr>
          <a:lstStyle/>
          <a:p>
            <a:r>
              <a:rPr lang="en-CA" dirty="0"/>
              <a:t>Very often, sincerely converted believers in the Advent message had sold all they possessed just to have enough money to get to the “independent ministry” and to start their own work at the ministry.  Those who put themselves in this </a:t>
            </a:r>
            <a:r>
              <a:rPr lang="en-CA" dirty="0" smtClean="0"/>
              <a:t>situation </a:t>
            </a:r>
            <a:r>
              <a:rPr lang="en-CA" dirty="0"/>
              <a:t>would, sadly, add to the possibility of exploitation.  Once the leaders had someone living on site at the “ministry,” the poor souls couldn’t afford to move </a:t>
            </a:r>
            <a:r>
              <a:rPr lang="en-CA" dirty="0" smtClean="0"/>
              <a:t>anywhere </a:t>
            </a:r>
            <a:r>
              <a:rPr lang="en-CA" dirty="0"/>
              <a:t>else since they weren’t being paid for their labour at the “ministry.”</a:t>
            </a:r>
          </a:p>
          <a:p>
            <a:endParaRPr lang="en-CA" dirty="0"/>
          </a:p>
        </p:txBody>
      </p:sp>
    </p:spTree>
    <p:extLst>
      <p:ext uri="{BB962C8B-B14F-4D97-AF65-F5344CB8AC3E}">
        <p14:creationId xmlns:p14="http://schemas.microsoft.com/office/powerpoint/2010/main" val="2345128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2514600"/>
          </a:xfrm>
        </p:spPr>
        <p:txBody>
          <a:bodyPr>
            <a:normAutofit/>
          </a:bodyPr>
          <a:lstStyle/>
          <a:p>
            <a:r>
              <a:rPr lang="en-CA" dirty="0" smtClean="0"/>
              <a:t>Has there ever been such a thing as an infallible organization?</a:t>
            </a:r>
            <a:endParaRPr lang="en-CA" dirty="0"/>
          </a:p>
        </p:txBody>
      </p:sp>
      <p:sp>
        <p:nvSpPr>
          <p:cNvPr id="4" name="Text Placeholder 3"/>
          <p:cNvSpPr>
            <a:spLocks noGrp="1"/>
          </p:cNvSpPr>
          <p:nvPr>
            <p:ph type="body" idx="2"/>
          </p:nvPr>
        </p:nvSpPr>
        <p:spPr>
          <a:xfrm>
            <a:off x="381000" y="4797152"/>
            <a:ext cx="2362200" cy="1329011"/>
          </a:xfrm>
        </p:spPr>
        <p:txBody>
          <a:bodyPr/>
          <a:lstStyle/>
          <a:p>
            <a:endParaRPr lang="en-CA" dirty="0"/>
          </a:p>
        </p:txBody>
      </p:sp>
      <p:sp>
        <p:nvSpPr>
          <p:cNvPr id="3" name="Content Placeholder 2"/>
          <p:cNvSpPr>
            <a:spLocks noGrp="1"/>
          </p:cNvSpPr>
          <p:nvPr>
            <p:ph sz="quarter" idx="1"/>
          </p:nvPr>
        </p:nvSpPr>
        <p:spPr>
          <a:xfrm>
            <a:off x="3124200" y="188640"/>
            <a:ext cx="5638800" cy="5907360"/>
          </a:xfrm>
        </p:spPr>
        <p:txBody>
          <a:bodyPr>
            <a:noAutofit/>
          </a:bodyPr>
          <a:lstStyle/>
          <a:p>
            <a:r>
              <a:rPr lang="en-CA" sz="1800" dirty="0"/>
              <a:t> There is but </a:t>
            </a:r>
            <a:r>
              <a:rPr lang="en-CA" sz="1800" b="1" i="1" u="sng" dirty="0"/>
              <a:t>one church in the world who are at the present time standing in the breach</a:t>
            </a:r>
            <a:r>
              <a:rPr lang="en-CA" sz="1800" dirty="0"/>
              <a:t>, and making up the hedge, building up the old waste places; and for any man to call the attention of the world and other churches to this church, denouncing her as Babylon, is to do a work in harmony with him who is the accuser of the brethren. Is it possible that men will arise from among us, who speak perverse things, and give voice to the very sentiments that Satan would have disseminated in the </a:t>
            </a:r>
            <a:r>
              <a:rPr lang="en-CA" sz="1800" b="1" i="1" u="sng" dirty="0"/>
              <a:t>world in regard to those </a:t>
            </a:r>
          </a:p>
          <a:p>
            <a:r>
              <a:rPr lang="en-CA" sz="1800" b="1" i="1" u="sng" dirty="0" smtClean="0"/>
              <a:t>who </a:t>
            </a:r>
            <a:r>
              <a:rPr lang="en-CA" sz="1800" b="1" i="1" u="sng" dirty="0"/>
              <a:t>keep the commandments of God, and have the faith of Jesus</a:t>
            </a:r>
            <a:r>
              <a:rPr lang="en-CA" sz="1800" dirty="0"/>
              <a:t>? Is there not work enough to satisfy your zeal in presenting the truth to those who are in the darkness of error? As those who have been made stewards of means and ability, you have been misapplying your Lord's goods in disseminating error. The whole world is filled with hatred of those who proclaim the binding claims of the law of God, and the church who are loyal to Jehovah must engage in no ordinary conflict</a:t>
            </a:r>
            <a:r>
              <a:rPr lang="en-CA" sz="1800" dirty="0" smtClean="0"/>
              <a:t>. TM 50,51</a:t>
            </a:r>
            <a:endParaRPr lang="en-CA" sz="1800" dirty="0"/>
          </a:p>
        </p:txBody>
      </p:sp>
    </p:spTree>
    <p:extLst>
      <p:ext uri="{BB962C8B-B14F-4D97-AF65-F5344CB8AC3E}">
        <p14:creationId xmlns:p14="http://schemas.microsoft.com/office/powerpoint/2010/main" val="119937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Different parties of SDA believers?</a:t>
            </a:r>
            <a:endParaRPr lang="en-CA" dirty="0"/>
          </a:p>
        </p:txBody>
      </p:sp>
      <p:sp>
        <p:nvSpPr>
          <p:cNvPr id="3" name="Content Placeholder 2"/>
          <p:cNvSpPr>
            <a:spLocks noGrp="1"/>
          </p:cNvSpPr>
          <p:nvPr>
            <p:ph sz="quarter" idx="1"/>
          </p:nvPr>
        </p:nvSpPr>
        <p:spPr/>
        <p:txBody>
          <a:bodyPr>
            <a:normAutofit lnSpcReduction="10000"/>
          </a:bodyPr>
          <a:lstStyle/>
          <a:p>
            <a:r>
              <a:rPr lang="en-CA" dirty="0"/>
              <a:t>“The different parties of professed Advent believers have each a little truth, but God has given all these truths to His children who are being prepared for the day of God. He has also given them truths that none of these parties know, neither will they understand. Things which are sealed up to them, the Lord has opened to those who will see and are ready to understand. If God has any new light to communicate, He will let His chosen and beloved understand it, without their going to have their minds enlightened by hearing those who are in darkness and error.  {EW 124.2}  </a:t>
            </a:r>
          </a:p>
          <a:p>
            <a:endParaRPr lang="en-CA" dirty="0"/>
          </a:p>
        </p:txBody>
      </p:sp>
    </p:spTree>
    <p:extLst>
      <p:ext uri="{BB962C8B-B14F-4D97-AF65-F5344CB8AC3E}">
        <p14:creationId xmlns:p14="http://schemas.microsoft.com/office/powerpoint/2010/main" val="662984469"/>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228919"/>
            <a:ext cx="8229600" cy="679801"/>
          </a:xfrm>
        </p:spPr>
        <p:txBody>
          <a:bodyPr>
            <a:normAutofit/>
          </a:bodyPr>
          <a:lstStyle/>
          <a:p>
            <a:r>
              <a:rPr lang="en-CA" dirty="0" smtClean="0"/>
              <a:t>The concept of separation</a:t>
            </a:r>
            <a:endParaRPr lang="en-CA" dirty="0"/>
          </a:p>
        </p:txBody>
      </p:sp>
      <p:sp>
        <p:nvSpPr>
          <p:cNvPr id="3" name="Content Placeholder 2"/>
          <p:cNvSpPr>
            <a:spLocks noGrp="1"/>
          </p:cNvSpPr>
          <p:nvPr>
            <p:ph sz="quarter" idx="1"/>
          </p:nvPr>
        </p:nvSpPr>
        <p:spPr>
          <a:xfrm>
            <a:off x="457200" y="1556792"/>
            <a:ext cx="8229600" cy="4569371"/>
          </a:xfrm>
        </p:spPr>
        <p:txBody>
          <a:bodyPr>
            <a:noAutofit/>
          </a:bodyPr>
          <a:lstStyle/>
          <a:p>
            <a:r>
              <a:rPr lang="en-CA" sz="2400" dirty="0"/>
              <a:t> “I was shown the necessity of those who believe that we are having the last message of mercy, </a:t>
            </a:r>
            <a:r>
              <a:rPr lang="en-CA" sz="2400" b="1" dirty="0"/>
              <a:t>being separate from those who are daily imbibing new errors</a:t>
            </a:r>
            <a:r>
              <a:rPr lang="en-CA" sz="2400" dirty="0"/>
              <a:t>. I saw that neither young nor old should attend their meetings; for it is wrong to thus encourage them while they teach error that is a deadly poison to the soul and teach for doctrines the commandments of men. The influence of such gatherings is not good. If God has delivered us from such darkness and error, we should stand fast in the liberty wherewith He has set us free and rejoice in the truth. </a:t>
            </a:r>
          </a:p>
        </p:txBody>
      </p:sp>
    </p:spTree>
    <p:extLst>
      <p:ext uri="{BB962C8B-B14F-4D97-AF65-F5344CB8AC3E}">
        <p14:creationId xmlns:p14="http://schemas.microsoft.com/office/powerpoint/2010/main" val="1613273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smtClean="0"/>
              <a:t>A key principle</a:t>
            </a:r>
            <a:endParaRPr lang="en-CA" dirty="0"/>
          </a:p>
        </p:txBody>
      </p:sp>
      <p:sp>
        <p:nvSpPr>
          <p:cNvPr id="5" name="Text Placeholder 4"/>
          <p:cNvSpPr>
            <a:spLocks noGrp="1"/>
          </p:cNvSpPr>
          <p:nvPr>
            <p:ph type="body" sz="half" idx="3"/>
          </p:nvPr>
        </p:nvSpPr>
        <p:spPr/>
        <p:txBody>
          <a:bodyPr/>
          <a:lstStyle/>
          <a:p>
            <a:r>
              <a:rPr lang="en-CA" dirty="0" smtClean="0"/>
              <a:t>Angels are watching over us.</a:t>
            </a:r>
            <a:endParaRPr lang="en-CA" dirty="0"/>
          </a:p>
        </p:txBody>
      </p:sp>
      <p:sp>
        <p:nvSpPr>
          <p:cNvPr id="3" name="Content Placeholder 2"/>
          <p:cNvSpPr>
            <a:spLocks noGrp="1"/>
          </p:cNvSpPr>
          <p:nvPr>
            <p:ph sz="quarter" idx="2"/>
          </p:nvPr>
        </p:nvSpPr>
        <p:spPr/>
        <p:txBody>
          <a:bodyPr>
            <a:normAutofit fontScale="92500" lnSpcReduction="10000"/>
          </a:bodyPr>
          <a:lstStyle/>
          <a:p>
            <a:r>
              <a:rPr lang="en-CA" sz="2800" dirty="0"/>
              <a:t>God is displeased with us when we go to listen to error, without being obliged to go; for unless He sends us to those meetings where error is forced home to the people by the power of the will, He will not keep us. </a:t>
            </a:r>
            <a:endParaRPr lang="en-CA" dirty="0"/>
          </a:p>
        </p:txBody>
      </p:sp>
      <p:sp>
        <p:nvSpPr>
          <p:cNvPr id="6" name="Content Placeholder 5"/>
          <p:cNvSpPr>
            <a:spLocks noGrp="1"/>
          </p:cNvSpPr>
          <p:nvPr>
            <p:ph sz="quarter" idx="4"/>
          </p:nvPr>
        </p:nvSpPr>
        <p:spPr/>
        <p:txBody>
          <a:bodyPr>
            <a:normAutofit lnSpcReduction="10000"/>
          </a:bodyPr>
          <a:lstStyle/>
          <a:p>
            <a:r>
              <a:rPr lang="en-CA" sz="2400" dirty="0"/>
              <a:t>The angels cease their watchful care over us, and we are left to the buffetings of the enemy, to be darkened and weakened by him and the power of his evil angels; and the light around us becomes contaminated with the darkness.  {EW 124.3}  </a:t>
            </a:r>
          </a:p>
          <a:p>
            <a:endParaRPr lang="en-CA" dirty="0"/>
          </a:p>
        </p:txBody>
      </p:sp>
      <p:sp>
        <p:nvSpPr>
          <p:cNvPr id="2" name="Title 1"/>
          <p:cNvSpPr>
            <a:spLocks noGrp="1"/>
          </p:cNvSpPr>
          <p:nvPr>
            <p:ph type="title"/>
          </p:nvPr>
        </p:nvSpPr>
        <p:spPr/>
        <p:txBody>
          <a:bodyPr/>
          <a:lstStyle/>
          <a:p>
            <a:r>
              <a:rPr lang="en-CA" dirty="0" smtClean="0"/>
              <a:t>Separation, (continued)</a:t>
            </a:r>
            <a:endParaRPr lang="en-CA" dirty="0"/>
          </a:p>
        </p:txBody>
      </p:sp>
    </p:spTree>
    <p:extLst>
      <p:ext uri="{BB962C8B-B14F-4D97-AF65-F5344CB8AC3E}">
        <p14:creationId xmlns:p14="http://schemas.microsoft.com/office/powerpoint/2010/main" val="1167476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CA" dirty="0" smtClean="0"/>
              <a:t>Jesus became one with us, that we could  become one  with Him.</a:t>
            </a:r>
            <a:endParaRPr lang="en-CA"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10744" y="1700808"/>
            <a:ext cx="5265712" cy="381642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6511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kind of freedom is this?</a:t>
            </a:r>
            <a:endParaRPr lang="en-CA" dirty="0"/>
          </a:p>
        </p:txBody>
      </p:sp>
      <p:sp>
        <p:nvSpPr>
          <p:cNvPr id="3" name="Content Placeholder 2"/>
          <p:cNvSpPr>
            <a:spLocks noGrp="1"/>
          </p:cNvSpPr>
          <p:nvPr>
            <p:ph sz="quarter" idx="1"/>
          </p:nvPr>
        </p:nvSpPr>
        <p:spPr/>
        <p:txBody>
          <a:bodyPr>
            <a:normAutofit lnSpcReduction="10000"/>
          </a:bodyPr>
          <a:lstStyle/>
          <a:p>
            <a:r>
              <a:rPr lang="en-CA" dirty="0"/>
              <a:t>“I saw that we have no time to throw away in listening to fables. Our minds should not be thus diverted, but should be occupied with the present truth, and seeking wisdom that we may obtain a more thorough knowledge of our position, that with meekness we may be able to give a reason of our hope from the Scriptures. While false doctrines and dangerous errors are pressed upon the mind, it cannot be dwelling upon the truth which is to fit and prepare the house of Israel to stand in the day of the Lord.”</a:t>
            </a:r>
          </a:p>
          <a:p>
            <a:endParaRPr lang="en-CA" dirty="0"/>
          </a:p>
        </p:txBody>
      </p:sp>
    </p:spTree>
    <p:extLst>
      <p:ext uri="{BB962C8B-B14F-4D97-AF65-F5344CB8AC3E}">
        <p14:creationId xmlns:p14="http://schemas.microsoft.com/office/powerpoint/2010/main" val="3242344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dirty="0" smtClean="0"/>
              <a:t>Freedom and independence, in truth</a:t>
            </a:r>
            <a:endParaRPr lang="en-CA" dirty="0"/>
          </a:p>
        </p:txBody>
      </p:sp>
      <p:sp>
        <p:nvSpPr>
          <p:cNvPr id="3" name="Content Placeholder 2"/>
          <p:cNvSpPr>
            <a:spLocks noGrp="1"/>
          </p:cNvSpPr>
          <p:nvPr>
            <p:ph sz="quarter" idx="1"/>
          </p:nvPr>
        </p:nvSpPr>
        <p:spPr>
          <a:xfrm>
            <a:off x="457200" y="1412776"/>
            <a:ext cx="8229600" cy="4713387"/>
          </a:xfrm>
        </p:spPr>
        <p:txBody>
          <a:bodyPr>
            <a:normAutofit fontScale="85000" lnSpcReduction="20000"/>
          </a:bodyPr>
          <a:lstStyle/>
          <a:p>
            <a:r>
              <a:rPr lang="en-CA" dirty="0"/>
              <a:t>God has a remnant church today that appears “enfeebled and defective” to worldly sight but the “pure doctrines of heaven [are] unfolding within its borders.”  God is “leading not stray offshoots, not one here and one there, but a people.”  TM, 61</a:t>
            </a:r>
          </a:p>
          <a:p>
            <a:r>
              <a:rPr lang="en-CA" dirty="0"/>
              <a:t>“Some have advanced the thought that, as we near the close of time, every child of God will act independently of any religious organization. But I have been instructed by the Lord that in this work there is no such thing as every man's being independent. The stars of heaven are all under law, each influencing the other to do the will of God, yielding their common obedience to the law that controls their action. And, in order that the Lord's work may advance healthfully and solidly, His people must draw together.  {9T 258.1}  </a:t>
            </a:r>
          </a:p>
          <a:p>
            <a:endParaRPr lang="en-CA" dirty="0"/>
          </a:p>
        </p:txBody>
      </p:sp>
    </p:spTree>
    <p:extLst>
      <p:ext uri="{BB962C8B-B14F-4D97-AF65-F5344CB8AC3E}">
        <p14:creationId xmlns:p14="http://schemas.microsoft.com/office/powerpoint/2010/main" val="201897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764704"/>
            <a:ext cx="2362200" cy="858416"/>
          </a:xfrm>
        </p:spPr>
        <p:txBody>
          <a:bodyPr/>
          <a:lstStyle/>
          <a:p>
            <a:r>
              <a:rPr lang="en-CA" dirty="0" smtClean="0"/>
              <a:t>Think of the disciples</a:t>
            </a:r>
            <a:endParaRPr lang="en-CA" dirty="0"/>
          </a:p>
        </p:txBody>
      </p:sp>
      <p:sp>
        <p:nvSpPr>
          <p:cNvPr id="6" name="Text Placeholder 5"/>
          <p:cNvSpPr>
            <a:spLocks noGrp="1"/>
          </p:cNvSpPr>
          <p:nvPr>
            <p:ph type="body" idx="2"/>
          </p:nvPr>
        </p:nvSpPr>
        <p:spPr>
          <a:xfrm>
            <a:off x="179512" y="2204864"/>
            <a:ext cx="3106687" cy="4209331"/>
          </a:xfrm>
        </p:spPr>
        <p:txBody>
          <a:bodyPr>
            <a:normAutofit/>
          </a:bodyPr>
          <a:lstStyle/>
          <a:p>
            <a:r>
              <a:rPr lang="en-CA" sz="2400" dirty="0" smtClean="0"/>
              <a:t>There were great contrasts amongst them- but still the Holy Spirit unified them</a:t>
            </a:r>
            <a:endParaRPr lang="en-CA" sz="2400"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91880" y="548680"/>
            <a:ext cx="5040560"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4052325"/>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Sinful independence?</a:t>
            </a:r>
            <a:endParaRPr lang="en-CA" dirty="0"/>
          </a:p>
        </p:txBody>
      </p:sp>
      <p:sp>
        <p:nvSpPr>
          <p:cNvPr id="3" name="Content Placeholder 2"/>
          <p:cNvSpPr>
            <a:spLocks noGrp="1"/>
          </p:cNvSpPr>
          <p:nvPr>
            <p:ph sz="quarter" idx="1"/>
          </p:nvPr>
        </p:nvSpPr>
        <p:spPr/>
        <p:txBody>
          <a:bodyPr>
            <a:normAutofit fontScale="92500" lnSpcReduction="10000"/>
          </a:bodyPr>
          <a:lstStyle/>
          <a:p>
            <a:r>
              <a:rPr lang="en-CA" dirty="0"/>
              <a:t> “The spasmodic, fitful movements of some who claim to be Christians are well represented by the work of strong but untrained horses. When one pulls forward, another pulls back, and at the voice of their master one plunges ahead and the other stands immovable. If men will not move in concert in the great and grand work for this time, there will be confusion. It is not a good sign when men refuse to unite with their brethren and prefer to act alone. Let laborers take into their confidence the brethren who are free to point out every departure from right principles. If men wear the yoke of Christ, they can not pull apart; they will draw with Christ.  {9T 258.2}  </a:t>
            </a:r>
          </a:p>
        </p:txBody>
      </p:sp>
    </p:spTree>
    <p:extLst>
      <p:ext uri="{BB962C8B-B14F-4D97-AF65-F5344CB8AC3E}">
        <p14:creationId xmlns:p14="http://schemas.microsoft.com/office/powerpoint/2010/main" val="25892974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monument to independence</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73780" y="1844824"/>
            <a:ext cx="3374484" cy="3888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7868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2946648"/>
          </a:xfrm>
        </p:spPr>
        <p:txBody>
          <a:bodyPr>
            <a:normAutofit/>
          </a:bodyPr>
          <a:lstStyle/>
          <a:p>
            <a:r>
              <a:rPr lang="en-CA" sz="2800" dirty="0" smtClean="0"/>
              <a:t>What kind of freedom is mentioned here?</a:t>
            </a:r>
            <a:endParaRPr lang="en-CA" sz="2800" dirty="0"/>
          </a:p>
        </p:txBody>
      </p:sp>
      <p:sp>
        <p:nvSpPr>
          <p:cNvPr id="4" name="Text Placeholder 3"/>
          <p:cNvSpPr>
            <a:spLocks noGrp="1"/>
          </p:cNvSpPr>
          <p:nvPr>
            <p:ph type="body" idx="2"/>
          </p:nvPr>
        </p:nvSpPr>
        <p:spPr>
          <a:xfrm>
            <a:off x="381000" y="3933056"/>
            <a:ext cx="2362200" cy="2193107"/>
          </a:xfrm>
        </p:spPr>
        <p:txBody>
          <a:bodyPr/>
          <a:lstStyle/>
          <a:p>
            <a:endParaRPr lang="en-CA" dirty="0"/>
          </a:p>
        </p:txBody>
      </p:sp>
      <p:sp>
        <p:nvSpPr>
          <p:cNvPr id="3" name="Content Placeholder 2"/>
          <p:cNvSpPr>
            <a:spLocks noGrp="1"/>
          </p:cNvSpPr>
          <p:nvPr>
            <p:ph sz="quarter" idx="1"/>
          </p:nvPr>
        </p:nvSpPr>
        <p:spPr/>
        <p:txBody>
          <a:bodyPr>
            <a:normAutofit fontScale="47500" lnSpcReduction="20000"/>
          </a:bodyPr>
          <a:lstStyle/>
          <a:p>
            <a:r>
              <a:rPr lang="en-CA" sz="4200" dirty="0"/>
              <a:t>“The days are fast approaching when there will be great perplexity and confusion. Satan, clothed in angel robes, will deceive, if possible, the very elect. There will be gods many and lords many. </a:t>
            </a:r>
            <a:r>
              <a:rPr lang="en-CA" sz="4200" b="1" dirty="0"/>
              <a:t>Every wind of doctrine will be blowing….  Satan will sorely harass the faithful; but, in the name of Jesus, they will come off more than conquerors</a:t>
            </a:r>
            <a:r>
              <a:rPr lang="en-CA" sz="4200" dirty="0"/>
              <a:t>.”  5 T 80-82  Men think they are representing the justice of God, but they do not represent His tenderness and the great love wherewith He has loved us. </a:t>
            </a:r>
            <a:r>
              <a:rPr lang="en-CA" sz="4200" dirty="0">
                <a:effectLst>
                  <a:outerShdw blurRad="38100" dist="38100" dir="2700000" algn="tl">
                    <a:srgbClr val="000000">
                      <a:alpha val="43137"/>
                    </a:srgbClr>
                  </a:outerShdw>
                </a:effectLst>
              </a:rPr>
              <a:t>Their human invention originating with the specious devices of Satan, appears fair enough to the blinded eyes of men, because it is inherent in their nature. A lie, believed, practiced, becomes a truth to them. </a:t>
            </a:r>
            <a:r>
              <a:rPr lang="en-CA" sz="4200" dirty="0"/>
              <a:t>Thus the purpose of the satanic agencies is accomplished, that men should reach these conclusions through the working of their own inventive minds.  {TM 363.4}  </a:t>
            </a:r>
          </a:p>
          <a:p>
            <a:endParaRPr lang="en-CA" dirty="0"/>
          </a:p>
        </p:txBody>
      </p:sp>
    </p:spTree>
    <p:extLst>
      <p:ext uri="{BB962C8B-B14F-4D97-AF65-F5344CB8AC3E}">
        <p14:creationId xmlns:p14="http://schemas.microsoft.com/office/powerpoint/2010/main" val="41430988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Freedom?</a:t>
            </a:r>
            <a:endParaRPr lang="en-CA" dirty="0"/>
          </a:p>
        </p:txBody>
      </p:sp>
      <p:sp>
        <p:nvSpPr>
          <p:cNvPr id="4" name="Text Placeholder 3"/>
          <p:cNvSpPr>
            <a:spLocks noGrp="1"/>
          </p:cNvSpPr>
          <p:nvPr>
            <p:ph type="body" idx="2"/>
          </p:nvPr>
        </p:nvSpPr>
        <p:spPr/>
        <p:txBody>
          <a:bodyPr/>
          <a:lstStyle/>
          <a:p>
            <a:endParaRPr lang="en-CA"/>
          </a:p>
        </p:txBody>
      </p:sp>
      <p:sp>
        <p:nvSpPr>
          <p:cNvPr id="3" name="Content Placeholder 2"/>
          <p:cNvSpPr>
            <a:spLocks noGrp="1"/>
          </p:cNvSpPr>
          <p:nvPr>
            <p:ph sz="quarter" idx="1"/>
          </p:nvPr>
        </p:nvSpPr>
        <p:spPr/>
        <p:txBody>
          <a:bodyPr>
            <a:normAutofit lnSpcReduction="10000"/>
          </a:bodyPr>
          <a:lstStyle/>
          <a:p>
            <a:r>
              <a:rPr lang="en-CA" dirty="0"/>
              <a:t>“Some workers pull with all the power that God has given them, but they have not yet learned that they should not pull alone. Instead of isolating themselves let them draw in harmony with their fellow laborers. Unless they do this, their activity will work at the wrong time and in the wrong way. They will often work counter to that which God would have done, and thus their work is worse than wasted.  {9T 258.3}</a:t>
            </a:r>
          </a:p>
          <a:p>
            <a:endParaRPr lang="en-CA" dirty="0"/>
          </a:p>
        </p:txBody>
      </p:sp>
    </p:spTree>
    <p:extLst>
      <p:ext uri="{BB962C8B-B14F-4D97-AF65-F5344CB8AC3E}">
        <p14:creationId xmlns:p14="http://schemas.microsoft.com/office/powerpoint/2010/main" val="4266830606"/>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CA" dirty="0" smtClean="0"/>
              <a:t>The place of organization in the work of God</a:t>
            </a:r>
            <a:endParaRPr lang="en-CA" dirty="0"/>
          </a:p>
        </p:txBody>
      </p:sp>
      <p:sp>
        <p:nvSpPr>
          <p:cNvPr id="3" name="Content Placeholder 2"/>
          <p:cNvSpPr>
            <a:spLocks noGrp="1"/>
          </p:cNvSpPr>
          <p:nvPr>
            <p:ph sz="quarter" idx="1"/>
          </p:nvPr>
        </p:nvSpPr>
        <p:spPr>
          <a:xfrm>
            <a:off x="457200" y="1412776"/>
            <a:ext cx="8229600" cy="4713387"/>
          </a:xfrm>
        </p:spPr>
        <p:txBody>
          <a:bodyPr>
            <a:normAutofit fontScale="85000" lnSpcReduction="20000"/>
          </a:bodyPr>
          <a:lstStyle/>
          <a:p>
            <a:r>
              <a:rPr lang="en-CA" dirty="0"/>
              <a:t>“Oh, how Satan would rejoice to get in among this people and disorganize the work at a time when thorough organization is essential and will be the greatest power to keep out spurious uprisings and to refute claims not endorsed by the word of God! We want to hold the lines evenly, that there shall be no breaking down of the system of regulation and order. In this way license shall not be given to disorderly elements to control the work at this time. We are living in a time when order, system, and unity of action are most essential. And the truth must bind us together like strong cords in order that no distracted efforts may be witnessed among the workers. If disorderly manifestations appear, we must have clear discernment to distinguish the spurious from the genuine. Let no messages be proclaimed until they have borne a careful scrutiny in every jot and tittle.  {TM 228.2} </a:t>
            </a:r>
          </a:p>
          <a:p>
            <a:endParaRPr lang="en-CA" dirty="0"/>
          </a:p>
        </p:txBody>
      </p:sp>
    </p:spTree>
    <p:extLst>
      <p:ext uri="{BB962C8B-B14F-4D97-AF65-F5344CB8AC3E}">
        <p14:creationId xmlns:p14="http://schemas.microsoft.com/office/powerpoint/2010/main" val="199554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Truth is hate, to those who hate the truth</a:t>
            </a:r>
            <a:endParaRPr lang="en-CA"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79712" y="1988840"/>
            <a:ext cx="5112568" cy="46085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6746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can we come through every trial?</a:t>
            </a:r>
            <a:endParaRPr lang="en-CA" dirty="0"/>
          </a:p>
        </p:txBody>
      </p:sp>
      <p:sp>
        <p:nvSpPr>
          <p:cNvPr id="4" name="Text Placeholder 3"/>
          <p:cNvSpPr>
            <a:spLocks noGrp="1"/>
          </p:cNvSpPr>
          <p:nvPr>
            <p:ph type="body" idx="2"/>
          </p:nvPr>
        </p:nvSpPr>
        <p:spPr/>
        <p:txBody>
          <a:bodyPr/>
          <a:lstStyle/>
          <a:p>
            <a:endParaRPr lang="en-CA"/>
          </a:p>
        </p:txBody>
      </p:sp>
      <p:sp>
        <p:nvSpPr>
          <p:cNvPr id="3" name="Content Placeholder 2"/>
          <p:cNvSpPr>
            <a:spLocks noGrp="1"/>
          </p:cNvSpPr>
          <p:nvPr>
            <p:ph sz="quarter" idx="1"/>
          </p:nvPr>
        </p:nvSpPr>
        <p:spPr/>
        <p:txBody>
          <a:bodyPr>
            <a:normAutofit fontScale="92500" lnSpcReduction="10000"/>
          </a:bodyPr>
          <a:lstStyle/>
          <a:p>
            <a:r>
              <a:rPr lang="en-CA" dirty="0"/>
              <a:t>Yes, the most difficult thing for Moses to do was to choose to suffer affliction with the people of God rather than be called the son of </a:t>
            </a:r>
            <a:r>
              <a:rPr lang="en-CA" dirty="0" err="1" smtClean="0"/>
              <a:t>Pharoah’s</a:t>
            </a:r>
            <a:r>
              <a:rPr lang="en-CA" dirty="0" smtClean="0"/>
              <a:t> </a:t>
            </a:r>
            <a:r>
              <a:rPr lang="en-CA" dirty="0"/>
              <a:t>daughter.  “</a:t>
            </a:r>
            <a:r>
              <a:rPr lang="en-CA" dirty="0" err="1"/>
              <a:t>Pharoah</a:t>
            </a:r>
            <a:r>
              <a:rPr lang="en-CA" dirty="0"/>
              <a:t>” has a daughter today.  She is the apostate SDA organization and all of those who are influenced by this apostasy and take part in it.  Rebellion may be in the “very air we breathe” as Inspiration tells us, but God will have a people that will come through every trial by holding on to His Word of truth.</a:t>
            </a:r>
          </a:p>
          <a:p>
            <a:endParaRPr lang="en-CA" dirty="0"/>
          </a:p>
        </p:txBody>
      </p:sp>
    </p:spTree>
    <p:extLst>
      <p:ext uri="{BB962C8B-B14F-4D97-AF65-F5344CB8AC3E}">
        <p14:creationId xmlns:p14="http://schemas.microsoft.com/office/powerpoint/2010/main" val="50364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228919"/>
            <a:ext cx="8229600" cy="823817"/>
          </a:xfrm>
        </p:spPr>
        <p:txBody>
          <a:bodyPr>
            <a:normAutofit/>
          </a:bodyPr>
          <a:lstStyle/>
          <a:p>
            <a:r>
              <a:rPr lang="en-CA" dirty="0" smtClean="0"/>
              <a:t>The Visible Church</a:t>
            </a:r>
            <a:endParaRPr lang="en-CA" dirty="0"/>
          </a:p>
        </p:txBody>
      </p:sp>
      <p:sp>
        <p:nvSpPr>
          <p:cNvPr id="3" name="Content Placeholder 2"/>
          <p:cNvSpPr>
            <a:spLocks noGrp="1"/>
          </p:cNvSpPr>
          <p:nvPr>
            <p:ph sz="quarter" idx="1"/>
          </p:nvPr>
        </p:nvSpPr>
        <p:spPr>
          <a:xfrm>
            <a:off x="457200" y="1484784"/>
            <a:ext cx="8229600" cy="4641379"/>
          </a:xfrm>
        </p:spPr>
        <p:txBody>
          <a:bodyPr>
            <a:normAutofit fontScale="92500" lnSpcReduction="20000"/>
          </a:bodyPr>
          <a:lstStyle/>
          <a:p>
            <a:r>
              <a:rPr lang="en-CA" dirty="0"/>
              <a:t>“We should all feel our individual responsibility as members of the visible church and workers in the vineyard of the Lord. We should not wait for our brethren, who are as frail as ourselves, to help us along; for our precious Saviour has invited us to join ourselves to Him and unite our weakness with His strength, our ignorance with His wisdom, our unworthiness with His merit. None of us can occupy a neutral position; our influence will tell for or against. We are active agents Christ or for the enemy. We either gather with Jesus or scatter abroad. True conversion is a radical change. The very drift of the mind and bent of the heart should be turned and life become new again in Christ.  {4T 16.4}  </a:t>
            </a:r>
          </a:p>
          <a:p>
            <a:endParaRPr lang="en-CA" dirty="0"/>
          </a:p>
        </p:txBody>
      </p:sp>
    </p:spTree>
    <p:extLst>
      <p:ext uri="{BB962C8B-B14F-4D97-AF65-F5344CB8AC3E}">
        <p14:creationId xmlns:p14="http://schemas.microsoft.com/office/powerpoint/2010/main" val="2994691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Jesus is still the peaceful Shepherd</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67744" y="1772816"/>
            <a:ext cx="4896544" cy="37444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77559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smtClean="0"/>
              <a:t>John 17:20-23</a:t>
            </a:r>
            <a:endParaRPr lang="en-CA" dirty="0"/>
          </a:p>
        </p:txBody>
      </p:sp>
      <p:sp>
        <p:nvSpPr>
          <p:cNvPr id="5" name="Text Placeholder 4"/>
          <p:cNvSpPr>
            <a:spLocks noGrp="1"/>
          </p:cNvSpPr>
          <p:nvPr>
            <p:ph type="body" sz="half" idx="3"/>
          </p:nvPr>
        </p:nvSpPr>
        <p:spPr/>
        <p:txBody>
          <a:bodyPr/>
          <a:lstStyle/>
          <a:p>
            <a:r>
              <a:rPr lang="en-CA" dirty="0" smtClean="0"/>
              <a:t>The High Priestly prayer </a:t>
            </a:r>
            <a:endParaRPr lang="en-CA" dirty="0"/>
          </a:p>
        </p:txBody>
      </p:sp>
      <p:sp>
        <p:nvSpPr>
          <p:cNvPr id="3" name="Content Placeholder 2"/>
          <p:cNvSpPr>
            <a:spLocks noGrp="1"/>
          </p:cNvSpPr>
          <p:nvPr>
            <p:ph sz="quarter" idx="2"/>
          </p:nvPr>
        </p:nvSpPr>
        <p:spPr/>
        <p:txBody>
          <a:bodyPr>
            <a:normAutofit fontScale="70000" lnSpcReduction="20000"/>
          </a:bodyPr>
          <a:lstStyle/>
          <a:p>
            <a:r>
              <a:rPr lang="en-CA" dirty="0"/>
              <a:t>“God is leading out a people to stand in perfect unity upon the platform of eternal truth. Christ gave Himself to the world that He might "purify unto Himself a peculiar people, zealous of good works." This refining process is designed to purge the church from all unrighteousness and the spirit of discord and contention, that they may build up instead of tear down, and concentrate their energies on the great work before them. </a:t>
            </a:r>
          </a:p>
        </p:txBody>
      </p:sp>
      <p:sp>
        <p:nvSpPr>
          <p:cNvPr id="6" name="Content Placeholder 5"/>
          <p:cNvSpPr>
            <a:spLocks noGrp="1"/>
          </p:cNvSpPr>
          <p:nvPr>
            <p:ph sz="quarter" idx="4"/>
          </p:nvPr>
        </p:nvSpPr>
        <p:spPr/>
        <p:txBody>
          <a:bodyPr>
            <a:normAutofit fontScale="70000" lnSpcReduction="20000"/>
          </a:bodyPr>
          <a:lstStyle/>
          <a:p>
            <a:r>
              <a:rPr lang="en-CA" dirty="0"/>
              <a:t>God designs that His people should all come into the unity of the faith. The prayer of the Christ just prior to His crucifixion was that His disciples might be one, even as He was one with the Father, that the world might believe that the Father had sent Him. This most touching and wonderful prayer reaches down the ages, even to our day; for His words were: "Neither pray I for these alone, but for them also which shall believe on Me through their word."  {4T 17.1}  </a:t>
            </a:r>
          </a:p>
          <a:p>
            <a:endParaRPr lang="en-CA" dirty="0"/>
          </a:p>
        </p:txBody>
      </p:sp>
      <p:sp>
        <p:nvSpPr>
          <p:cNvPr id="2" name="Title 1"/>
          <p:cNvSpPr>
            <a:spLocks noGrp="1"/>
          </p:cNvSpPr>
          <p:nvPr>
            <p:ph type="title"/>
          </p:nvPr>
        </p:nvSpPr>
        <p:spPr/>
        <p:txBody>
          <a:bodyPr>
            <a:normAutofit/>
          </a:bodyPr>
          <a:lstStyle/>
          <a:p>
            <a:r>
              <a:rPr lang="en-CA" dirty="0" smtClean="0"/>
              <a:t>Perfect Unity=Perfect Freedom</a:t>
            </a:r>
            <a:endParaRPr lang="en-CA" dirty="0"/>
          </a:p>
        </p:txBody>
      </p:sp>
    </p:spTree>
    <p:extLst>
      <p:ext uri="{BB962C8B-B14F-4D97-AF65-F5344CB8AC3E}">
        <p14:creationId xmlns:p14="http://schemas.microsoft.com/office/powerpoint/2010/main" val="1736368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do we stand in relation to the atonement?</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1916832"/>
            <a:ext cx="7128792" cy="3888432"/>
          </a:xfrm>
        </p:spPr>
      </p:pic>
    </p:spTree>
    <p:extLst>
      <p:ext uri="{BB962C8B-B14F-4D97-AF65-F5344CB8AC3E}">
        <p14:creationId xmlns:p14="http://schemas.microsoft.com/office/powerpoint/2010/main" val="395963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CA" dirty="0" smtClean="0"/>
              <a:t>John 17:20-23</a:t>
            </a:r>
            <a:endParaRPr lang="en-CA" dirty="0"/>
          </a:p>
        </p:txBody>
      </p:sp>
      <p:sp>
        <p:nvSpPr>
          <p:cNvPr id="3" name="Content Placeholder 2"/>
          <p:cNvSpPr>
            <a:spLocks noGrp="1"/>
          </p:cNvSpPr>
          <p:nvPr>
            <p:ph sz="quarter" idx="1"/>
          </p:nvPr>
        </p:nvSpPr>
        <p:spPr>
          <a:xfrm>
            <a:off x="457200" y="1412776"/>
            <a:ext cx="8229600" cy="4713387"/>
          </a:xfrm>
        </p:spPr>
        <p:txBody>
          <a:bodyPr>
            <a:normAutofit fontScale="85000" lnSpcReduction="20000"/>
          </a:bodyPr>
          <a:lstStyle/>
          <a:p>
            <a:r>
              <a:rPr lang="en-CA" dirty="0"/>
              <a:t> “How earnestly should the professed followers of Christ seek to answer this prayer in their lives. Many do not realize the sacredness of church relationship and are loath to submit to restraint and discipline. Their course of action shows that they exalt their own judgment above that of the united church, and they are not careful to guard themselves lest they encourage a spirit of opposition to its voice. Those who hold responsible positions in the church may have faults in common with other people and may err in their decisions; but notwithstanding this, the church of Christ on earth has given to them an authority that cannot be lightly esteemed. Christ, after His resurrection, delegated power unto His church, saying: "Whosesoever sins ye remit, they are remitted unto them; and whosesoever sins ye retain, they are retained."  {4T 17.2}</a:t>
            </a:r>
          </a:p>
        </p:txBody>
      </p:sp>
    </p:spTree>
    <p:extLst>
      <p:ext uri="{BB962C8B-B14F-4D97-AF65-F5344CB8AC3E}">
        <p14:creationId xmlns:p14="http://schemas.microsoft.com/office/powerpoint/2010/main" val="3243175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Members of the visible Church</a:t>
            </a:r>
            <a:endParaRPr lang="en-CA" dirty="0"/>
          </a:p>
        </p:txBody>
      </p:sp>
      <p:sp>
        <p:nvSpPr>
          <p:cNvPr id="4" name="Text Placeholder 3"/>
          <p:cNvSpPr>
            <a:spLocks noGrp="1"/>
          </p:cNvSpPr>
          <p:nvPr>
            <p:ph type="body" idx="2"/>
          </p:nvPr>
        </p:nvSpPr>
        <p:spPr/>
        <p:txBody>
          <a:bodyPr/>
          <a:lstStyle/>
          <a:p>
            <a:endParaRPr lang="en-CA"/>
          </a:p>
        </p:txBody>
      </p:sp>
      <p:sp>
        <p:nvSpPr>
          <p:cNvPr id="3" name="Content Placeholder 2"/>
          <p:cNvSpPr>
            <a:spLocks noGrp="1"/>
          </p:cNvSpPr>
          <p:nvPr>
            <p:ph sz="quarter" idx="1"/>
          </p:nvPr>
        </p:nvSpPr>
        <p:spPr/>
        <p:txBody>
          <a:bodyPr>
            <a:normAutofit fontScale="77500" lnSpcReduction="20000"/>
          </a:bodyPr>
          <a:lstStyle/>
          <a:p>
            <a:r>
              <a:rPr lang="en-CA" dirty="0"/>
              <a:t>“As members of the visible church, and workers in the vineyard of the Lord, all professed Christians should do their utmost to preserve peace, harmony, and love in the church. Mark the prayer of Christ: "That they all may be one; as Thou, Father, art in Me, and I in Thee, that they also may be one in Us: that the world may believe that Thou hast sent Me." The unity of the church is the convincing evidence that God has sent Jesus into the world as its Redeemer. This is an argument which </a:t>
            </a:r>
            <a:r>
              <a:rPr lang="en-CA" dirty="0" err="1"/>
              <a:t>worldlings</a:t>
            </a:r>
            <a:r>
              <a:rPr lang="en-CA" dirty="0"/>
              <a:t> cannot controvert. Therefore Satan is constantly working to prevent this union and harmony…..Satan is the great accuser of the brethren, and all who engage in this work are enlisted in his service.  {5T 619.3}  </a:t>
            </a:r>
          </a:p>
          <a:p>
            <a:endParaRPr lang="en-CA" dirty="0"/>
          </a:p>
        </p:txBody>
      </p:sp>
    </p:spTree>
    <p:extLst>
      <p:ext uri="{BB962C8B-B14F-4D97-AF65-F5344CB8AC3E}">
        <p14:creationId xmlns:p14="http://schemas.microsoft.com/office/powerpoint/2010/main" val="29034251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 the cross set us free?</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95736" y="1916832"/>
            <a:ext cx="4752528"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65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bridge is still the same today</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2276872"/>
            <a:ext cx="6912768" cy="2808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331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dirty="0" smtClean="0"/>
              <a:t>The proper place of organization</a:t>
            </a:r>
            <a:endParaRPr lang="en-CA" dirty="0"/>
          </a:p>
        </p:txBody>
      </p:sp>
      <p:sp>
        <p:nvSpPr>
          <p:cNvPr id="3" name="Content Placeholder 2"/>
          <p:cNvSpPr>
            <a:spLocks noGrp="1"/>
          </p:cNvSpPr>
          <p:nvPr>
            <p:ph sz="quarter" idx="1"/>
          </p:nvPr>
        </p:nvSpPr>
        <p:spPr>
          <a:xfrm>
            <a:off x="457200" y="1340768"/>
            <a:ext cx="8229600" cy="4785395"/>
          </a:xfrm>
        </p:spPr>
        <p:txBody>
          <a:bodyPr>
            <a:normAutofit fontScale="92500" lnSpcReduction="10000"/>
          </a:bodyPr>
          <a:lstStyle/>
          <a:p>
            <a:r>
              <a:rPr lang="en-CA" dirty="0"/>
              <a:t>“We profess to have more truth than other denominations; yet if this does not lead to greater consecration, to purer, holier lives, of what benefit is it to us? It would be better for us never to have seen the light of truth than to profess to accept it and not be sanctified through it. 5 T 619.4</a:t>
            </a:r>
          </a:p>
          <a:p>
            <a:r>
              <a:rPr lang="en-CA" dirty="0"/>
              <a:t>Organization has a very important part to play in our salvation.  Humility, faith in God’s ability to lead a brother into truth, and submission to authority are essential things that we get from organization.  Organization is not an end in itself, but he means whereby God’s message is to be brought forth with power to the world.</a:t>
            </a:r>
          </a:p>
          <a:p>
            <a:endParaRPr lang="en-CA" dirty="0"/>
          </a:p>
        </p:txBody>
      </p:sp>
    </p:spTree>
    <p:extLst>
      <p:ext uri="{BB962C8B-B14F-4D97-AF65-F5344CB8AC3E}">
        <p14:creationId xmlns:p14="http://schemas.microsoft.com/office/powerpoint/2010/main" val="20241578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Independence or dependence upon Christ?</a:t>
            </a:r>
            <a:endParaRPr lang="en-CA" dirty="0"/>
          </a:p>
        </p:txBody>
      </p:sp>
      <p:sp>
        <p:nvSpPr>
          <p:cNvPr id="4" name="Text Placeholder 3"/>
          <p:cNvSpPr>
            <a:spLocks noGrp="1"/>
          </p:cNvSpPr>
          <p:nvPr>
            <p:ph type="body" idx="2"/>
          </p:nvPr>
        </p:nvSpPr>
        <p:spPr/>
        <p:txBody>
          <a:bodyPr/>
          <a:lstStyle/>
          <a:p>
            <a:endParaRPr lang="en-CA"/>
          </a:p>
        </p:txBody>
      </p:sp>
      <p:sp>
        <p:nvSpPr>
          <p:cNvPr id="3" name="Content Placeholder 2"/>
          <p:cNvSpPr>
            <a:spLocks noGrp="1"/>
          </p:cNvSpPr>
          <p:nvPr>
            <p:ph sz="quarter" idx="1"/>
          </p:nvPr>
        </p:nvSpPr>
        <p:spPr/>
        <p:txBody>
          <a:bodyPr>
            <a:normAutofit fontScale="92500"/>
          </a:bodyPr>
          <a:lstStyle/>
          <a:p>
            <a:r>
              <a:rPr lang="en-CA" dirty="0"/>
              <a:t>You considered it a virtue in you to persistently maintain your position of independence. You did not seem to have a true sense of the power that God has given to His church in the voice of the General Conference. You thought that in responding to the call made to you by the General Conference you were submitting to the judgment and mind of one man. You accordingly manifested an independence, a set, willful spirit, which was all wrong.  {3T 492.2}  </a:t>
            </a:r>
          </a:p>
          <a:p>
            <a:endParaRPr lang="en-CA" dirty="0"/>
          </a:p>
        </p:txBody>
      </p:sp>
    </p:spTree>
    <p:extLst>
      <p:ext uri="{BB962C8B-B14F-4D97-AF65-F5344CB8AC3E}">
        <p14:creationId xmlns:p14="http://schemas.microsoft.com/office/powerpoint/2010/main" val="3979088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Dependence upon Christ, or independence?</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2060848"/>
            <a:ext cx="5976664" cy="432048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5328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CA" dirty="0" smtClean="0"/>
              <a:t>The experience of one minister</a:t>
            </a:r>
            <a:endParaRPr lang="en-CA" dirty="0"/>
          </a:p>
        </p:txBody>
      </p:sp>
      <p:sp>
        <p:nvSpPr>
          <p:cNvPr id="3" name="Content Placeholder 2"/>
          <p:cNvSpPr>
            <a:spLocks noGrp="1"/>
          </p:cNvSpPr>
          <p:nvPr>
            <p:ph sz="quarter" idx="1"/>
          </p:nvPr>
        </p:nvSpPr>
        <p:spPr>
          <a:xfrm>
            <a:off x="457200" y="1412776"/>
            <a:ext cx="8229600" cy="4713387"/>
          </a:xfrm>
        </p:spPr>
        <p:txBody>
          <a:bodyPr>
            <a:normAutofit fontScale="92500" lnSpcReduction="20000"/>
          </a:bodyPr>
          <a:lstStyle/>
          <a:p>
            <a:r>
              <a:rPr lang="en-CA" dirty="0"/>
              <a:t> “God gave you a precious experience at that time which was of value to you, and which has greatly increased your success as a minister of Christ. Your proud, unyielding will was subdued. You had a genuine conversion. This led to reflection and to your position upon leadership. Your principles in regard to leadership are right, but you do not make the right application of them. If you should let the power in the church, the voice and judgment of the General Conference, stand in the place you have given my husband, there could then be no fault found with your position. But you greatly err in giving to one man's mind and judgment that authority and influence which God has invested in His church in the judgment and voice of the General Conference.  {3T 493.1}  </a:t>
            </a:r>
          </a:p>
        </p:txBody>
      </p:sp>
    </p:spTree>
    <p:extLst>
      <p:ext uri="{BB962C8B-B14F-4D97-AF65-F5344CB8AC3E}">
        <p14:creationId xmlns:p14="http://schemas.microsoft.com/office/powerpoint/2010/main" val="1764351938"/>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one man’s mind or judgment</a:t>
            </a:r>
            <a:endParaRPr lang="en-CA" dirty="0"/>
          </a:p>
        </p:txBody>
      </p:sp>
      <p:sp>
        <p:nvSpPr>
          <p:cNvPr id="4" name="Text Placeholder 3"/>
          <p:cNvSpPr>
            <a:spLocks noGrp="1"/>
          </p:cNvSpPr>
          <p:nvPr>
            <p:ph type="body" idx="2"/>
          </p:nvPr>
        </p:nvSpPr>
        <p:spPr/>
        <p:txBody>
          <a:bodyPr/>
          <a:lstStyle/>
          <a:p>
            <a:endParaRPr lang="en-CA"/>
          </a:p>
        </p:txBody>
      </p:sp>
      <p:sp>
        <p:nvSpPr>
          <p:cNvPr id="3" name="Content Placeholder 2"/>
          <p:cNvSpPr>
            <a:spLocks noGrp="1"/>
          </p:cNvSpPr>
          <p:nvPr>
            <p:ph sz="quarter" idx="1"/>
          </p:nvPr>
        </p:nvSpPr>
        <p:spPr/>
        <p:txBody>
          <a:bodyPr>
            <a:normAutofit fontScale="92500" lnSpcReduction="20000"/>
          </a:bodyPr>
          <a:lstStyle/>
          <a:p>
            <a:r>
              <a:rPr lang="en-CA" dirty="0"/>
              <a:t>“When this power which God has placed in the church is accredited to one man, and he is invested with the authority to be judgment for other minds, then the true Bible order is changed. Satan's efforts upon such a man's mind will be most subtle and sometimes overpowering, because through this mind he thinks he can affect many others. Your position on leadership is correct, if you give to the highest organized authority in the church what you have given to one man. God never designed that His work should bear the stamp of one man's mind and one man's judgment.  {3T 493.2}  </a:t>
            </a:r>
          </a:p>
          <a:p>
            <a:endParaRPr lang="en-CA" dirty="0"/>
          </a:p>
        </p:txBody>
      </p:sp>
    </p:spTree>
    <p:extLst>
      <p:ext uri="{BB962C8B-B14F-4D97-AF65-F5344CB8AC3E}">
        <p14:creationId xmlns:p14="http://schemas.microsoft.com/office/powerpoint/2010/main" val="1062400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40160"/>
          </a:xfrm>
        </p:spPr>
        <p:txBody>
          <a:bodyPr>
            <a:normAutofit fontScale="90000"/>
          </a:bodyPr>
          <a:lstStyle/>
          <a:p>
            <a:r>
              <a:rPr lang="en-CA" dirty="0" smtClean="0"/>
              <a:t>All the fruit of the Spirit is available, if we  obey God, not man</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843808" y="1700808"/>
            <a:ext cx="4104456" cy="453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2068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1752" y="1340768"/>
            <a:ext cx="4040188" cy="72008"/>
          </a:xfrm>
        </p:spPr>
        <p:txBody>
          <a:bodyPr/>
          <a:lstStyle/>
          <a:p>
            <a:endParaRPr lang="en-CA" dirty="0"/>
          </a:p>
        </p:txBody>
      </p:sp>
      <p:sp>
        <p:nvSpPr>
          <p:cNvPr id="5" name="Text Placeholder 4"/>
          <p:cNvSpPr>
            <a:spLocks noGrp="1"/>
          </p:cNvSpPr>
          <p:nvPr>
            <p:ph type="body" sz="half" idx="3"/>
          </p:nvPr>
        </p:nvSpPr>
        <p:spPr>
          <a:xfrm>
            <a:off x="4791330" y="1196753"/>
            <a:ext cx="4041775" cy="72008"/>
          </a:xfrm>
        </p:spPr>
        <p:txBody>
          <a:bodyPr/>
          <a:lstStyle/>
          <a:p>
            <a:endParaRPr lang="en-CA" dirty="0"/>
          </a:p>
        </p:txBody>
      </p:sp>
      <p:sp>
        <p:nvSpPr>
          <p:cNvPr id="3" name="Content Placeholder 2"/>
          <p:cNvSpPr>
            <a:spLocks noGrp="1"/>
          </p:cNvSpPr>
          <p:nvPr>
            <p:ph sz="quarter" idx="2"/>
          </p:nvPr>
        </p:nvSpPr>
        <p:spPr>
          <a:xfrm>
            <a:off x="301752" y="1484784"/>
            <a:ext cx="4041648" cy="4805003"/>
          </a:xfrm>
        </p:spPr>
        <p:txBody>
          <a:bodyPr>
            <a:normAutofit fontScale="92500" lnSpcReduction="20000"/>
          </a:bodyPr>
          <a:lstStyle/>
          <a:p>
            <a:r>
              <a:rPr lang="en-CA" dirty="0"/>
              <a:t>“God has not set any kingly power in the Seventh-day Adventist Church to control the whole body or to control any branch of the work. He has not provided that the burden of leadership shall rest upon a few men. Responsibilities are distributed among a large number of competent men.  {8T 236.3}  </a:t>
            </a:r>
          </a:p>
          <a:p>
            <a:r>
              <a:rPr lang="en-CA" dirty="0"/>
              <a:t>     </a:t>
            </a:r>
          </a:p>
        </p:txBody>
      </p:sp>
      <p:sp>
        <p:nvSpPr>
          <p:cNvPr id="6" name="Content Placeholder 5"/>
          <p:cNvSpPr>
            <a:spLocks noGrp="1"/>
          </p:cNvSpPr>
          <p:nvPr>
            <p:ph sz="quarter" idx="4"/>
          </p:nvPr>
        </p:nvSpPr>
        <p:spPr>
          <a:xfrm>
            <a:off x="4800600" y="1340768"/>
            <a:ext cx="4038600" cy="4952807"/>
          </a:xfrm>
        </p:spPr>
        <p:txBody>
          <a:bodyPr>
            <a:normAutofit fontScale="70000" lnSpcReduction="20000"/>
          </a:bodyPr>
          <a:lstStyle/>
          <a:p>
            <a:r>
              <a:rPr lang="en-CA" dirty="0"/>
              <a:t>“Every member of the church has a voice in choosing officers of the church. The church chooses the officers of the state conferences. Delegates chosen by the state conferences choose the officers of the union conferences, and delegates chosen by the union conferences choose the officers of the General Conference. By this arrangement every conference, every institution, every church, and every individual, either directly or through representatives, has a voice in the election of the men who bear the chief responsibilities in the General Conference.  {8T 236.4} </a:t>
            </a:r>
          </a:p>
          <a:p>
            <a:endParaRPr lang="en-CA" dirty="0"/>
          </a:p>
        </p:txBody>
      </p:sp>
      <p:sp>
        <p:nvSpPr>
          <p:cNvPr id="2" name="Title 1"/>
          <p:cNvSpPr>
            <a:spLocks noGrp="1"/>
          </p:cNvSpPr>
          <p:nvPr>
            <p:ph type="title"/>
          </p:nvPr>
        </p:nvSpPr>
        <p:spPr/>
        <p:txBody>
          <a:bodyPr>
            <a:normAutofit fontScale="90000"/>
          </a:bodyPr>
          <a:lstStyle/>
          <a:p>
            <a:r>
              <a:rPr lang="en-CA" dirty="0" smtClean="0"/>
              <a:t>Proper representation and each member a voice</a:t>
            </a:r>
            <a:endParaRPr lang="en-CA" dirty="0"/>
          </a:p>
        </p:txBody>
      </p:sp>
    </p:spTree>
    <p:extLst>
      <p:ext uri="{BB962C8B-B14F-4D97-AF65-F5344CB8AC3E}">
        <p14:creationId xmlns:p14="http://schemas.microsoft.com/office/powerpoint/2010/main" val="5232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Jesus is still calling us to freedom in the truth</a:t>
            </a:r>
            <a:endParaRPr lang="en-CA" dirty="0"/>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4182" b="4182"/>
          <a:stretch>
            <a:fillRect/>
          </a:stretch>
        </p:blipFill>
        <p:spPr>
          <a:prstGeom prst="rect">
            <a:avLst/>
          </a:prstGeom>
          <a:ln w="228600" cap="sq" cmpd="thickThin">
            <a:solidFill>
              <a:srgbClr val="000000"/>
            </a:solidFill>
            <a:prstDash val="solid"/>
            <a:miter lim="800000"/>
          </a:ln>
          <a:effectLst>
            <a:innerShdw blurRad="76200">
              <a:srgbClr val="000000"/>
            </a:innerShdw>
          </a:effectLst>
        </p:spPr>
      </p:pic>
      <p:sp>
        <p:nvSpPr>
          <p:cNvPr id="3" name="Text Placeholder 2"/>
          <p:cNvSpPr>
            <a:spLocks noGrp="1"/>
          </p:cNvSpPr>
          <p:nvPr>
            <p:ph type="body" sz="half" idx="2"/>
          </p:nvPr>
        </p:nvSpPr>
        <p:spPr/>
        <p:txBody>
          <a:bodyPr>
            <a:normAutofit/>
          </a:bodyPr>
          <a:lstStyle/>
          <a:p>
            <a:r>
              <a:rPr lang="en-CA" sz="2000" dirty="0" smtClean="0"/>
              <a:t>Isn’t this the only true freedom that there is in the world?</a:t>
            </a:r>
            <a:endParaRPr lang="en-CA" sz="2000" dirty="0"/>
          </a:p>
        </p:txBody>
      </p:sp>
    </p:spTree>
    <p:extLst>
      <p:ext uri="{BB962C8B-B14F-4D97-AF65-F5344CB8AC3E}">
        <p14:creationId xmlns:p14="http://schemas.microsoft.com/office/powerpoint/2010/main" val="3338803234"/>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228919"/>
            <a:ext cx="8229600" cy="751809"/>
          </a:xfrm>
        </p:spPr>
        <p:txBody>
          <a:bodyPr>
            <a:normAutofit fontScale="90000"/>
          </a:bodyPr>
          <a:lstStyle/>
          <a:p>
            <a:r>
              <a:rPr lang="en-CA" dirty="0" smtClean="0"/>
              <a:t>Prophecy and order is not being fulfilled by independents</a:t>
            </a:r>
            <a:endParaRPr lang="en-CA" dirty="0"/>
          </a:p>
        </p:txBody>
      </p:sp>
      <p:sp>
        <p:nvSpPr>
          <p:cNvPr id="3" name="Content Placeholder 2"/>
          <p:cNvSpPr>
            <a:spLocks noGrp="1"/>
          </p:cNvSpPr>
          <p:nvPr>
            <p:ph sz="quarter" idx="1"/>
          </p:nvPr>
        </p:nvSpPr>
        <p:spPr>
          <a:xfrm>
            <a:off x="457200" y="620688"/>
            <a:ext cx="8229600" cy="5505475"/>
          </a:xfrm>
        </p:spPr>
        <p:txBody>
          <a:bodyPr>
            <a:normAutofit fontScale="77500" lnSpcReduction="20000"/>
          </a:bodyPr>
          <a:lstStyle/>
          <a:p>
            <a:endParaRPr lang="en-CA" dirty="0" smtClean="0"/>
          </a:p>
          <a:p>
            <a:endParaRPr lang="en-CA" dirty="0"/>
          </a:p>
          <a:p>
            <a:endParaRPr lang="en-CA" dirty="0" smtClean="0"/>
          </a:p>
          <a:p>
            <a:r>
              <a:rPr lang="en-CA" dirty="0" smtClean="0"/>
              <a:t>In </a:t>
            </a:r>
            <a:r>
              <a:rPr lang="en-CA" dirty="0"/>
              <a:t>the light of the previous testimony, perhaps a question is appropriate here: where, in the independent ministries is the representation that the individual members should have through delegates to any conference?  How can there be unity if there is no representation?  How can the High Priestly prayer of Christ ever be fulfilled by independents?</a:t>
            </a:r>
          </a:p>
          <a:p>
            <a:endParaRPr lang="en-CA" dirty="0" smtClean="0"/>
          </a:p>
          <a:p>
            <a:r>
              <a:rPr lang="en-CA" dirty="0" smtClean="0"/>
              <a:t>We </a:t>
            </a:r>
            <a:r>
              <a:rPr lang="en-CA" dirty="0"/>
              <a:t>know that the church invisible includes all of those who are living up to every ray of light they have had, in whatever church they belong to in the world.  </a:t>
            </a:r>
            <a:r>
              <a:rPr lang="en-CA" i="1" dirty="0"/>
              <a:t>Great Controversy</a:t>
            </a:r>
            <a:r>
              <a:rPr lang="en-CA" dirty="0"/>
              <a:t> tells us that the majority of those who </a:t>
            </a:r>
            <a:r>
              <a:rPr lang="en-CA" dirty="0" smtClean="0"/>
              <a:t>will </a:t>
            </a:r>
            <a:r>
              <a:rPr lang="en-CA" dirty="0"/>
              <a:t>make up the 144,000 will come out of the fallen churches.  This should cause us to consider:  “Am I living up to every ray of light that is shining on the church visible?”  What then?  Notwithstanding, every way, whether in pretence, or in truth, Christ is preached; and I therein do rejoice, yea, and will rejoice.”  Phil. 1:18</a:t>
            </a:r>
          </a:p>
          <a:p>
            <a:endParaRPr lang="en-CA" dirty="0"/>
          </a:p>
        </p:txBody>
      </p:sp>
    </p:spTree>
    <p:extLst>
      <p:ext uri="{BB962C8B-B14F-4D97-AF65-F5344CB8AC3E}">
        <p14:creationId xmlns:p14="http://schemas.microsoft.com/office/powerpoint/2010/main" val="3707087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1752" y="1268760"/>
            <a:ext cx="4040188" cy="144016"/>
          </a:xfrm>
        </p:spPr>
        <p:txBody>
          <a:bodyPr/>
          <a:lstStyle/>
          <a:p>
            <a:endParaRPr lang="en-CA" dirty="0"/>
          </a:p>
        </p:txBody>
      </p:sp>
      <p:sp>
        <p:nvSpPr>
          <p:cNvPr id="5" name="Text Placeholder 4"/>
          <p:cNvSpPr>
            <a:spLocks noGrp="1"/>
          </p:cNvSpPr>
          <p:nvPr>
            <p:ph type="body" sz="half" idx="3"/>
          </p:nvPr>
        </p:nvSpPr>
        <p:spPr>
          <a:xfrm>
            <a:off x="4791330" y="1268760"/>
            <a:ext cx="4041775" cy="72008"/>
          </a:xfrm>
        </p:spPr>
        <p:txBody>
          <a:bodyPr/>
          <a:lstStyle/>
          <a:p>
            <a:endParaRPr lang="en-CA" dirty="0"/>
          </a:p>
        </p:txBody>
      </p:sp>
      <p:sp>
        <p:nvSpPr>
          <p:cNvPr id="3" name="Content Placeholder 2"/>
          <p:cNvSpPr>
            <a:spLocks noGrp="1"/>
          </p:cNvSpPr>
          <p:nvPr>
            <p:ph sz="quarter" idx="2"/>
          </p:nvPr>
        </p:nvSpPr>
        <p:spPr>
          <a:xfrm>
            <a:off x="301752" y="1556792"/>
            <a:ext cx="4041648" cy="4732995"/>
          </a:xfrm>
        </p:spPr>
        <p:txBody>
          <a:bodyPr>
            <a:noAutofit/>
          </a:bodyPr>
          <a:lstStyle/>
          <a:p>
            <a:r>
              <a:rPr lang="en-CA" sz="2400" dirty="0"/>
              <a:t>These two testimonies clearly show our day in the light of Bible prophecy.  You may ask, “What has happened to the church of God?”  She, who started out so well founded on the law of God, the Testimony of Jesus and the joyful expectation of Christ’s soon coming- how did she ever get into the present state of confusion?  </a:t>
            </a:r>
          </a:p>
        </p:txBody>
      </p:sp>
      <p:sp>
        <p:nvSpPr>
          <p:cNvPr id="6" name="Content Placeholder 5"/>
          <p:cNvSpPr>
            <a:spLocks noGrp="1"/>
          </p:cNvSpPr>
          <p:nvPr>
            <p:ph sz="quarter" idx="4"/>
          </p:nvPr>
        </p:nvSpPr>
        <p:spPr>
          <a:xfrm>
            <a:off x="4800600" y="1484784"/>
            <a:ext cx="4038600" cy="4808791"/>
          </a:xfrm>
        </p:spPr>
        <p:txBody>
          <a:bodyPr>
            <a:normAutofit fontScale="70000" lnSpcReduction="20000"/>
          </a:bodyPr>
          <a:lstStyle/>
          <a:p>
            <a:r>
              <a:rPr lang="en-CA" sz="2800" dirty="0"/>
              <a:t>The church seems to have lost its freedom and become dependent upon the world.  Witness the vast governmental support for the Adventist institutions like their hospitals, clinics and schools.  Also, witness the dependence upon the civil arm of the government to enforce her decrees through lawsuits.  This causes us to scratch our heads in wonder and disbelief.  Where do we go from here?  How  can this sad state be reversed and the church be reformed?  We will pose another question here:  Has any church every been reformed from within?</a:t>
            </a:r>
          </a:p>
          <a:p>
            <a:endParaRPr lang="en-CA" dirty="0"/>
          </a:p>
        </p:txBody>
      </p:sp>
      <p:sp>
        <p:nvSpPr>
          <p:cNvPr id="2" name="Title 1"/>
          <p:cNvSpPr>
            <a:spLocks noGrp="1"/>
          </p:cNvSpPr>
          <p:nvPr>
            <p:ph type="title"/>
          </p:nvPr>
        </p:nvSpPr>
        <p:spPr/>
        <p:txBody>
          <a:bodyPr>
            <a:normAutofit/>
          </a:bodyPr>
          <a:lstStyle/>
          <a:p>
            <a:r>
              <a:rPr lang="en-CA" dirty="0" smtClean="0"/>
              <a:t>Deception is sad, but then, it is nothing  new</a:t>
            </a:r>
            <a:endParaRPr lang="en-CA" dirty="0"/>
          </a:p>
        </p:txBody>
      </p:sp>
    </p:spTree>
    <p:extLst>
      <p:ext uri="{BB962C8B-B14F-4D97-AF65-F5344CB8AC3E}">
        <p14:creationId xmlns:p14="http://schemas.microsoft.com/office/powerpoint/2010/main" val="6425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smtClean="0"/>
              <a:t>A voice from the past</a:t>
            </a:r>
            <a:endParaRPr lang="en-CA" dirty="0"/>
          </a:p>
        </p:txBody>
      </p:sp>
      <p:sp>
        <p:nvSpPr>
          <p:cNvPr id="5" name="Text Placeholder 4"/>
          <p:cNvSpPr>
            <a:spLocks noGrp="1"/>
          </p:cNvSpPr>
          <p:nvPr>
            <p:ph type="body" sz="half" idx="3"/>
          </p:nvPr>
        </p:nvSpPr>
        <p:spPr/>
        <p:txBody>
          <a:bodyPr/>
          <a:lstStyle/>
          <a:p>
            <a:r>
              <a:rPr lang="en-CA" dirty="0" smtClean="0"/>
              <a:t>The truth would  make us free</a:t>
            </a:r>
            <a:endParaRPr lang="en-CA" dirty="0"/>
          </a:p>
        </p:txBody>
      </p:sp>
      <p:sp>
        <p:nvSpPr>
          <p:cNvPr id="3" name="Content Placeholder 2"/>
          <p:cNvSpPr>
            <a:spLocks noGrp="1"/>
          </p:cNvSpPr>
          <p:nvPr>
            <p:ph sz="quarter" idx="2"/>
          </p:nvPr>
        </p:nvSpPr>
        <p:spPr/>
        <p:txBody>
          <a:bodyPr>
            <a:normAutofit fontScale="77500" lnSpcReduction="20000"/>
          </a:bodyPr>
          <a:lstStyle/>
          <a:p>
            <a:r>
              <a:rPr lang="en-CA" dirty="0"/>
              <a:t>Abraham Lincoln once said, “I am not bound to win, but I am bound to be true.  I am not bound to succeed, but I am bound to live by the light that I have.  I must stand with anybody that stands </a:t>
            </a:r>
            <a:r>
              <a:rPr lang="en-CA" dirty="0" err="1"/>
              <a:t>right,and</a:t>
            </a:r>
            <a:r>
              <a:rPr lang="en-CA" dirty="0"/>
              <a:t> stand with him while he is right and part with him when he goes wrong.”  Let us do the same as we seek unity on the platform of truth with all of those who love truth.</a:t>
            </a:r>
          </a:p>
          <a:p>
            <a:endParaRPr lang="en-CA" dirty="0" smtClean="0"/>
          </a:p>
        </p:txBody>
      </p:sp>
      <p:sp>
        <p:nvSpPr>
          <p:cNvPr id="6" name="Content Placeholder 5"/>
          <p:cNvSpPr>
            <a:spLocks noGrp="1"/>
          </p:cNvSpPr>
          <p:nvPr>
            <p:ph sz="quarter" idx="4"/>
          </p:nvPr>
        </p:nvSpPr>
        <p:spPr/>
        <p:txBody>
          <a:bodyPr>
            <a:normAutofit fontScale="85000" lnSpcReduction="20000"/>
          </a:bodyPr>
          <a:lstStyle/>
          <a:p>
            <a:r>
              <a:rPr lang="en-CA" dirty="0"/>
              <a:t>In conclusion: the only true freedom man has ever had is in Christ, Who is the Way, Truth and Life.  He came to seek and save the lost by means of the truth.  He has empowered His church to share the “purity of the </a:t>
            </a:r>
            <a:r>
              <a:rPr lang="en-CA" dirty="0" smtClean="0"/>
              <a:t>truth” </a:t>
            </a:r>
            <a:r>
              <a:rPr lang="en-CA" dirty="0"/>
              <a:t>with the world, and this is  the only way that man can have  power to be uplifted from the pit of sin.</a:t>
            </a:r>
          </a:p>
          <a:p>
            <a:endParaRPr lang="en-CA" dirty="0"/>
          </a:p>
        </p:txBody>
      </p:sp>
      <p:sp>
        <p:nvSpPr>
          <p:cNvPr id="2" name="Title 1"/>
          <p:cNvSpPr>
            <a:spLocks noGrp="1"/>
          </p:cNvSpPr>
          <p:nvPr>
            <p:ph type="title"/>
          </p:nvPr>
        </p:nvSpPr>
        <p:spPr/>
        <p:txBody>
          <a:bodyPr>
            <a:normAutofit/>
          </a:bodyPr>
          <a:lstStyle/>
          <a:p>
            <a:r>
              <a:rPr lang="en-CA" dirty="0" smtClean="0"/>
              <a:t>True Freedom through Christ</a:t>
            </a:r>
            <a:endParaRPr lang="en-CA" dirty="0"/>
          </a:p>
        </p:txBody>
      </p:sp>
    </p:spTree>
    <p:extLst>
      <p:ext uri="{BB962C8B-B14F-4D97-AF65-F5344CB8AC3E}">
        <p14:creationId xmlns:p14="http://schemas.microsoft.com/office/powerpoint/2010/main" val="2189762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True, moral independence</a:t>
            </a:r>
            <a:endParaRPr lang="en-CA"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71600" y="1988840"/>
            <a:ext cx="7560840" cy="410445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667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smtClean="0"/>
              <a:t>Purity of truth is the only thing</a:t>
            </a:r>
            <a:endParaRPr lang="en-CA" dirty="0"/>
          </a:p>
        </p:txBody>
      </p:sp>
      <p:sp>
        <p:nvSpPr>
          <p:cNvPr id="5" name="Text Placeholder 4"/>
          <p:cNvSpPr>
            <a:spLocks noGrp="1"/>
          </p:cNvSpPr>
          <p:nvPr>
            <p:ph type="body" sz="half" idx="3"/>
          </p:nvPr>
        </p:nvSpPr>
        <p:spPr/>
        <p:txBody>
          <a:bodyPr/>
          <a:lstStyle/>
          <a:p>
            <a:endParaRPr lang="en-CA" dirty="0" smtClean="0"/>
          </a:p>
          <a:p>
            <a:r>
              <a:rPr lang="en-CA" dirty="0" smtClean="0"/>
              <a:t>that </a:t>
            </a:r>
            <a:r>
              <a:rPr lang="en-CA" dirty="0"/>
              <a:t>has the power to uplift and save</a:t>
            </a:r>
          </a:p>
          <a:p>
            <a:endParaRPr lang="en-CA" dirty="0"/>
          </a:p>
        </p:txBody>
      </p:sp>
      <p:sp>
        <p:nvSpPr>
          <p:cNvPr id="3" name="Content Placeholder 2"/>
          <p:cNvSpPr>
            <a:spLocks noGrp="1"/>
          </p:cNvSpPr>
          <p:nvPr>
            <p:ph sz="quarter" idx="2"/>
          </p:nvPr>
        </p:nvSpPr>
        <p:spPr/>
        <p:txBody>
          <a:bodyPr>
            <a:normAutofit fontScale="70000" lnSpcReduction="20000"/>
          </a:bodyPr>
          <a:lstStyle/>
          <a:p>
            <a:r>
              <a:rPr lang="en-CA" dirty="0"/>
              <a:t>When man looks for independence in any other way than the purity of the truth he is only deceiving himself.  Just as in marriage, there is no true independence until there is a complete yielding of the heart to one’s spouse, also in the bride of Christ, we cannot find true independence until we submit our hearts completely to Him Who is love.  He has ordained His  church that are keeping His commandments, to the be the arm of His love in a revolted world.  </a:t>
            </a:r>
          </a:p>
          <a:p>
            <a:endParaRPr lang="en-CA" dirty="0"/>
          </a:p>
        </p:txBody>
      </p:sp>
      <p:sp>
        <p:nvSpPr>
          <p:cNvPr id="6" name="Content Placeholder 5"/>
          <p:cNvSpPr>
            <a:spLocks noGrp="1"/>
          </p:cNvSpPr>
          <p:nvPr>
            <p:ph sz="quarter" idx="4"/>
          </p:nvPr>
        </p:nvSpPr>
        <p:spPr/>
        <p:txBody>
          <a:bodyPr>
            <a:normAutofit fontScale="70000" lnSpcReduction="20000"/>
          </a:bodyPr>
          <a:lstStyle/>
          <a:p>
            <a:r>
              <a:rPr lang="en-CA" dirty="0"/>
              <a:t>“Love and loyalty to Christ are the spring of all true service. In the heart touched by His love, there is begotten a desire to work for Him. Let this desire be encouraged and rightly guided. Whether in the home, the neighborhood, or the school, the presence of the poor, the afflicted, the ignorant, or the unfortunate should be regarded, not as a misfortune, but as affording precious opportunity for service.  {Ed 268.2}  </a:t>
            </a:r>
          </a:p>
          <a:p>
            <a:endParaRPr lang="en-CA" dirty="0"/>
          </a:p>
        </p:txBody>
      </p:sp>
      <p:sp>
        <p:nvSpPr>
          <p:cNvPr id="2" name="Title 1"/>
          <p:cNvSpPr>
            <a:spLocks noGrp="1"/>
          </p:cNvSpPr>
          <p:nvPr>
            <p:ph type="title"/>
          </p:nvPr>
        </p:nvSpPr>
        <p:spPr>
          <a:xfrm>
            <a:off x="301752" y="228600"/>
            <a:ext cx="8534400" cy="896144"/>
          </a:xfrm>
        </p:spPr>
        <p:txBody>
          <a:bodyPr>
            <a:normAutofit fontScale="90000"/>
          </a:bodyPr>
          <a:lstStyle/>
          <a:p>
            <a:r>
              <a:rPr lang="en-CA" dirty="0" smtClean="0"/>
              <a:t>The Freedom of Marriage, a type of Christ’s relation to the church</a:t>
            </a:r>
            <a:endParaRPr lang="en-CA" dirty="0"/>
          </a:p>
        </p:txBody>
      </p:sp>
    </p:spTree>
    <p:extLst>
      <p:ext uri="{BB962C8B-B14F-4D97-AF65-F5344CB8AC3E}">
        <p14:creationId xmlns:p14="http://schemas.microsoft.com/office/powerpoint/2010/main" val="2637513888"/>
      </p:ext>
    </p:extLst>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CA" dirty="0" smtClean="0"/>
              <a:t>We need practical experience in this</a:t>
            </a:r>
            <a:endParaRPr lang="en-CA" dirty="0"/>
          </a:p>
        </p:txBody>
      </p:sp>
      <p:sp>
        <p:nvSpPr>
          <p:cNvPr id="3" name="Content Placeholder 2"/>
          <p:cNvSpPr>
            <a:spLocks noGrp="1"/>
          </p:cNvSpPr>
          <p:nvPr>
            <p:ph sz="quarter" idx="1"/>
          </p:nvPr>
        </p:nvSpPr>
        <p:spPr>
          <a:xfrm>
            <a:off x="457200" y="1340768"/>
            <a:ext cx="8229600" cy="4785395"/>
          </a:xfrm>
        </p:spPr>
        <p:txBody>
          <a:bodyPr>
            <a:normAutofit/>
          </a:bodyPr>
          <a:lstStyle/>
          <a:p>
            <a:r>
              <a:rPr lang="en-CA" dirty="0"/>
              <a:t> “In this work, as in every other, skill is gained in the work itself. It is by training in the common duties of life and in ministry to the needy and suffering, that efficiency is assured. Without this the best-meant efforts are often useless and even harmful. It is in the water, not on the land, that men learn to swim.  {Ed 268.3}  </a:t>
            </a:r>
          </a:p>
          <a:p>
            <a:r>
              <a:rPr lang="en-CA" dirty="0"/>
              <a:t>     “Another obligation, too often lightly regarded,--one that to the youth awakened to the claims of Christ needs to be made plain,--is the obligation of church relationship.  {Ed 268.4}  </a:t>
            </a:r>
          </a:p>
        </p:txBody>
      </p:sp>
    </p:spTree>
    <p:extLst>
      <p:ext uri="{BB962C8B-B14F-4D97-AF65-F5344CB8AC3E}">
        <p14:creationId xmlns:p14="http://schemas.microsoft.com/office/powerpoint/2010/main" val="1867972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CA"/>
          </a:p>
        </p:txBody>
      </p:sp>
      <p:sp>
        <p:nvSpPr>
          <p:cNvPr id="5" name="Text Placeholder 4"/>
          <p:cNvSpPr>
            <a:spLocks noGrp="1"/>
          </p:cNvSpPr>
          <p:nvPr>
            <p:ph type="body" sz="half" idx="3"/>
          </p:nvPr>
        </p:nvSpPr>
        <p:spPr/>
        <p:txBody>
          <a:bodyPr/>
          <a:lstStyle/>
          <a:p>
            <a:endParaRPr lang="en-CA"/>
          </a:p>
        </p:txBody>
      </p:sp>
      <p:sp>
        <p:nvSpPr>
          <p:cNvPr id="3" name="Content Placeholder 2"/>
          <p:cNvSpPr>
            <a:spLocks noGrp="1"/>
          </p:cNvSpPr>
          <p:nvPr>
            <p:ph sz="quarter" idx="2"/>
          </p:nvPr>
        </p:nvSpPr>
        <p:spPr/>
        <p:txBody>
          <a:bodyPr>
            <a:normAutofit fontScale="92500" lnSpcReduction="10000"/>
          </a:bodyPr>
          <a:lstStyle/>
          <a:p>
            <a:r>
              <a:rPr lang="en-CA" dirty="0"/>
              <a:t>“ Very close and sacred is the relation between Christ and His church--He the bridegroom, and the church the bride; He the head, and the church the body. Connection with Christ, then, involves connection with His church.  {Ed 268.5}  </a:t>
            </a:r>
          </a:p>
        </p:txBody>
      </p:sp>
      <p:sp>
        <p:nvSpPr>
          <p:cNvPr id="6" name="Content Placeholder 5"/>
          <p:cNvSpPr>
            <a:spLocks noGrp="1"/>
          </p:cNvSpPr>
          <p:nvPr>
            <p:ph sz="quarter" idx="4"/>
          </p:nvPr>
        </p:nvSpPr>
        <p:spPr/>
        <p:txBody>
          <a:bodyPr>
            <a:normAutofit fontScale="77500" lnSpcReduction="20000"/>
          </a:bodyPr>
          <a:lstStyle/>
          <a:p>
            <a:r>
              <a:rPr lang="en-CA" dirty="0"/>
              <a:t> “The church is organized for service; and in a life of service to Christ, </a:t>
            </a:r>
            <a:r>
              <a:rPr lang="en-CA" i="1" u="sng" dirty="0">
                <a:effectLst>
                  <a:outerShdw blurRad="38100" dist="38100" dir="2700000" algn="tl">
                    <a:srgbClr val="000000">
                      <a:alpha val="43137"/>
                    </a:srgbClr>
                  </a:outerShdw>
                </a:effectLst>
              </a:rPr>
              <a:t>connection with the church is one of the first steps</a:t>
            </a:r>
            <a:r>
              <a:rPr lang="en-CA" dirty="0"/>
              <a:t>. Loyalty to Christ demands the faithful performance of church duties. This is an important part of one's training; and in a church imbued with the Master's life, it will lead directly to effort for the world without.  {Ed 268.6}  </a:t>
            </a:r>
          </a:p>
          <a:p>
            <a:endParaRPr lang="en-CA" dirty="0"/>
          </a:p>
        </p:txBody>
      </p:sp>
      <p:sp>
        <p:nvSpPr>
          <p:cNvPr id="2" name="Title 1"/>
          <p:cNvSpPr>
            <a:spLocks noGrp="1"/>
          </p:cNvSpPr>
          <p:nvPr>
            <p:ph type="title"/>
          </p:nvPr>
        </p:nvSpPr>
        <p:spPr>
          <a:xfrm>
            <a:off x="301752" y="228600"/>
            <a:ext cx="8534400" cy="968152"/>
          </a:xfrm>
        </p:spPr>
        <p:txBody>
          <a:bodyPr>
            <a:normAutofit fontScale="90000"/>
          </a:bodyPr>
          <a:lstStyle/>
          <a:p>
            <a:r>
              <a:rPr lang="en-CA" dirty="0" smtClean="0"/>
              <a:t>Connection with Christ, means connection with His true church</a:t>
            </a:r>
            <a:endParaRPr lang="en-CA" dirty="0"/>
          </a:p>
        </p:txBody>
      </p:sp>
    </p:spTree>
    <p:extLst>
      <p:ext uri="{BB962C8B-B14F-4D97-AF65-F5344CB8AC3E}">
        <p14:creationId xmlns:p14="http://schemas.microsoft.com/office/powerpoint/2010/main" val="2775936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Do we have the faith to believe His promises?  If so, we will be there.</a:t>
            </a:r>
            <a:endParaRPr lang="en-CA" dirty="0"/>
          </a:p>
        </p:txBody>
      </p:sp>
      <p:pic>
        <p:nvPicPr>
          <p:cNvPr id="14" name="Content Placeholder 13"/>
          <p:cNvPicPr>
            <a:picLocks noGrp="1" noChangeAspect="1"/>
          </p:cNvPicPr>
          <p:nvPr>
            <p:ph type="pic" idx="1"/>
          </p:nvPr>
        </p:nvPicPr>
        <p:blipFill>
          <a:blip r:embed="rId2">
            <a:extLst>
              <a:ext uri="{28A0092B-C50C-407E-A947-70E740481C1C}">
                <a14:useLocalDpi xmlns:a14="http://schemas.microsoft.com/office/drawing/2010/main" val="0"/>
              </a:ext>
            </a:extLst>
          </a:blip>
          <a:srcRect t="22403" b="22403"/>
          <a:stretch>
            <a:fillRect/>
          </a:stretch>
        </p:blipFill>
        <p:spPr>
          <a:xfrm>
            <a:off x="3419871" y="609600"/>
            <a:ext cx="5256585" cy="4267200"/>
          </a:xfrm>
          <a:prstGeom prst="rect">
            <a:avLst/>
          </a:prstGeom>
          <a:ln w="228600" cap="sq" cmpd="thickThin">
            <a:solidFill>
              <a:srgbClr val="000000"/>
            </a:solidFill>
            <a:prstDash val="solid"/>
            <a:miter lim="800000"/>
          </a:ln>
          <a:effectLst>
            <a:innerShdw blurRad="76200">
              <a:srgbClr val="000000"/>
            </a:innerShdw>
          </a:effectLst>
        </p:spPr>
      </p:pic>
      <p:sp>
        <p:nvSpPr>
          <p:cNvPr id="3" name="Text Placeholder 2"/>
          <p:cNvSpPr>
            <a:spLocks noGrp="1"/>
          </p:cNvSpPr>
          <p:nvPr>
            <p:ph type="body" sz="half" idx="2"/>
          </p:nvPr>
        </p:nvSpPr>
        <p:spPr/>
        <p:txBody>
          <a:bodyPr>
            <a:normAutofit/>
          </a:bodyPr>
          <a:lstStyle/>
          <a:p>
            <a:r>
              <a:rPr lang="en-CA" sz="2400" dirty="0" smtClean="0"/>
              <a:t>And God so loves us, that He has already provided everything necessary and right for us to step out and believe His promises.</a:t>
            </a:r>
            <a:endParaRPr lang="en-CA" sz="2400" dirty="0"/>
          </a:p>
        </p:txBody>
      </p:sp>
    </p:spTree>
    <p:extLst>
      <p:ext uri="{BB962C8B-B14F-4D97-AF65-F5344CB8AC3E}">
        <p14:creationId xmlns:p14="http://schemas.microsoft.com/office/powerpoint/2010/main" val="100724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361</TotalTime>
  <Words>8981</Words>
  <Application>Microsoft Office PowerPoint</Application>
  <PresentationFormat>On-screen Show (4:3)</PresentationFormat>
  <Paragraphs>213</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Civic</vt:lpstr>
      <vt:lpstr>PowerPoint Presentation</vt:lpstr>
      <vt:lpstr>What about SDA “independent ministries”</vt:lpstr>
      <vt:lpstr>What spirit is behind this independence?</vt:lpstr>
      <vt:lpstr>What is true freedom?</vt:lpstr>
      <vt:lpstr>Is this kind of independence, good?</vt:lpstr>
      <vt:lpstr>What kind of freedom is this?</vt:lpstr>
      <vt:lpstr>What kind of freedom is mentioned here?</vt:lpstr>
      <vt:lpstr>Can the cross set us free?</vt:lpstr>
      <vt:lpstr>Deception is sad, but then, it is nothing  new</vt:lpstr>
      <vt:lpstr>The basis of freedom- truth.</vt:lpstr>
      <vt:lpstr>What sort of freedom is this?</vt:lpstr>
      <vt:lpstr>Jesus said the truth would set you free</vt:lpstr>
      <vt:lpstr>Truth=balance</vt:lpstr>
      <vt:lpstr>What if they had a war, and no one came to it?</vt:lpstr>
      <vt:lpstr>It  took true courage to follow these truths</vt:lpstr>
      <vt:lpstr>God, finally, is in control of everything</vt:lpstr>
      <vt:lpstr>The darkness deepens</vt:lpstr>
      <vt:lpstr>What kind of freedom are we talking about here?</vt:lpstr>
      <vt:lpstr>Is this freedom?</vt:lpstr>
      <vt:lpstr>Losing the approval of God- to win the approval of man?</vt:lpstr>
      <vt:lpstr>It takes faith to have courage</vt:lpstr>
      <vt:lpstr>All this has been prophesied</vt:lpstr>
      <vt:lpstr>The calls became more and more strident</vt:lpstr>
      <vt:lpstr>The true church has always had to suffer persecution</vt:lpstr>
      <vt:lpstr>Missionary work is hard in time of war</vt:lpstr>
      <vt:lpstr>Missionary work is hard in time of war</vt:lpstr>
      <vt:lpstr>The warnings that worldly conformity has silenced</vt:lpstr>
      <vt:lpstr>A prophecy of reformation</vt:lpstr>
      <vt:lpstr>There are more addictions  than to drugs</vt:lpstr>
      <vt:lpstr>Addiction to error?  Pride?  Fear?</vt:lpstr>
      <vt:lpstr>Revival and Reformation- related.</vt:lpstr>
      <vt:lpstr>How do independents relate to revival and reformation?</vt:lpstr>
      <vt:lpstr>At first, the pathway of error is very close to the path of truth</vt:lpstr>
      <vt:lpstr>His church is precious in His sight</vt:lpstr>
      <vt:lpstr>The Church has One Foundation</vt:lpstr>
      <vt:lpstr>Pure doctrines of heaven</vt:lpstr>
      <vt:lpstr>Is His  church limited to something material?</vt:lpstr>
      <vt:lpstr>The true church, unlike anything in the world</vt:lpstr>
      <vt:lpstr>God has faithful souls everywhere but the visible church is the apple of His eye</vt:lpstr>
      <vt:lpstr>Who is Satan especially angry with?</vt:lpstr>
      <vt:lpstr>Another prophecy of Reformation</vt:lpstr>
      <vt:lpstr>Every divine institution will be restored</vt:lpstr>
      <vt:lpstr>The Church vs. Babylon</vt:lpstr>
      <vt:lpstr>The church cannot be Babylon</vt:lpstr>
      <vt:lpstr>More Prophecies of Reformation</vt:lpstr>
      <vt:lpstr>We always have a choice: trust in self, or God?</vt:lpstr>
      <vt:lpstr>Can we lean upon the arm of the civil government?</vt:lpstr>
      <vt:lpstr>Is this true freedom?</vt:lpstr>
      <vt:lpstr>This is called spiritual adultery in the Bible</vt:lpstr>
      <vt:lpstr>Truth=Freedom</vt:lpstr>
      <vt:lpstr>Even if the truth separates us from the nearest relative- it’s still truth</vt:lpstr>
      <vt:lpstr>Should we be reminded of our sins?</vt:lpstr>
      <vt:lpstr>God may have mercy, for those who confess and repent, but no sympathy, if they continue to do evil</vt:lpstr>
      <vt:lpstr>What is the sealing message?</vt:lpstr>
      <vt:lpstr>This was the cross back then- what is it now?</vt:lpstr>
      <vt:lpstr>Can we trust religious leaders and their organization, just because they say so?</vt:lpstr>
      <vt:lpstr>They were not starting a new organization</vt:lpstr>
      <vt:lpstr>No separate church when one is necessary?</vt:lpstr>
      <vt:lpstr>Is this the path of reformation? Or confusion?</vt:lpstr>
      <vt:lpstr>Has there ever been such a thing as an infallible organization?</vt:lpstr>
      <vt:lpstr>Different parties of SDA believers?</vt:lpstr>
      <vt:lpstr>The concept of separation</vt:lpstr>
      <vt:lpstr>Separation, (continued)</vt:lpstr>
      <vt:lpstr>Jesus became one with us, that we could  become one  with Him.</vt:lpstr>
      <vt:lpstr>What kind of freedom is this?</vt:lpstr>
      <vt:lpstr>Freedom and independence, in truth</vt:lpstr>
      <vt:lpstr>Think of the disciples</vt:lpstr>
      <vt:lpstr>Sinful independence?</vt:lpstr>
      <vt:lpstr>A monument to independence</vt:lpstr>
      <vt:lpstr>Freedom?</vt:lpstr>
      <vt:lpstr>The place of organization in the work of God</vt:lpstr>
      <vt:lpstr>Truth is hate, to those who hate the truth</vt:lpstr>
      <vt:lpstr>How can we come through every trial?</vt:lpstr>
      <vt:lpstr>The Visible Church</vt:lpstr>
      <vt:lpstr>Jesus is still the peaceful Shepherd</vt:lpstr>
      <vt:lpstr>Perfect Unity=Perfect Freedom</vt:lpstr>
      <vt:lpstr>How do we stand in relation to the atonement?</vt:lpstr>
      <vt:lpstr>John 17:20-23</vt:lpstr>
      <vt:lpstr>Members of the visible Church</vt:lpstr>
      <vt:lpstr>The bridge is still the same today</vt:lpstr>
      <vt:lpstr>The proper place of organization</vt:lpstr>
      <vt:lpstr>Independence or dependence upon Christ?</vt:lpstr>
      <vt:lpstr>Dependence upon Christ, or independence?</vt:lpstr>
      <vt:lpstr>The experience of one minister</vt:lpstr>
      <vt:lpstr>Not one man’s mind or judgment</vt:lpstr>
      <vt:lpstr>All the fruit of the Spirit is available, if we  obey God, not man</vt:lpstr>
      <vt:lpstr>Proper representation and each member a voice</vt:lpstr>
      <vt:lpstr>Jesus is still calling us to freedom in the truth</vt:lpstr>
      <vt:lpstr>Prophecy and order is not being fulfilled by independents</vt:lpstr>
      <vt:lpstr>True Freedom through Christ</vt:lpstr>
      <vt:lpstr>True, moral independence</vt:lpstr>
      <vt:lpstr>The Freedom of Marriage, a type of Christ’s relation to the church</vt:lpstr>
      <vt:lpstr>We need practical experience in this</vt:lpstr>
      <vt:lpstr>Connection with Christ, means connection with His true church</vt:lpstr>
      <vt:lpstr>Do we have the faith to believe His promises?  If so, we will be there.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dc:creator>
  <cp:lastModifiedBy>Jerry</cp:lastModifiedBy>
  <cp:revision>51</cp:revision>
  <dcterms:created xsi:type="dcterms:W3CDTF">2013-01-09T22:49:40Z</dcterms:created>
  <dcterms:modified xsi:type="dcterms:W3CDTF">2013-01-11T16:07:40Z</dcterms:modified>
</cp:coreProperties>
</file>